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5" r:id="rId1"/>
  </p:sldMasterIdLst>
  <p:notesMasterIdLst>
    <p:notesMasterId r:id="rId26"/>
  </p:notesMasterIdLst>
  <p:sldIdLst>
    <p:sldId id="256" r:id="rId2"/>
    <p:sldId id="257" r:id="rId3"/>
    <p:sldId id="258" r:id="rId4"/>
    <p:sldId id="259" r:id="rId5"/>
    <p:sldId id="294" r:id="rId6"/>
    <p:sldId id="299" r:id="rId7"/>
    <p:sldId id="300" r:id="rId8"/>
    <p:sldId id="301" r:id="rId9"/>
    <p:sldId id="302" r:id="rId10"/>
    <p:sldId id="306" r:id="rId11"/>
    <p:sldId id="304" r:id="rId12"/>
    <p:sldId id="296" r:id="rId13"/>
    <p:sldId id="297" r:id="rId14"/>
    <p:sldId id="303" r:id="rId15"/>
    <p:sldId id="305" r:id="rId16"/>
    <p:sldId id="260" r:id="rId17"/>
    <p:sldId id="261" r:id="rId18"/>
    <p:sldId id="262" r:id="rId19"/>
    <p:sldId id="263" r:id="rId20"/>
    <p:sldId id="264" r:id="rId21"/>
    <p:sldId id="285" r:id="rId22"/>
    <p:sldId id="291" r:id="rId23"/>
    <p:sldId id="283" r:id="rId24"/>
    <p:sldId id="2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iNAIHihQtSvQckYWev3gyyawS4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F736C-2348-BB2C-0626-08B41FFC0F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D190505-22E9-7335-59E1-BD75D3C75A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55C8F69-EF53-3288-9FEF-18D986471060}"/>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6341F455-3F3F-E5EB-D0BD-3B7EFA9772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3310FA-DA2E-5E46-B4FC-5083D1FDE31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1693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49D15-FD1A-0B5B-600F-F603B7E61D8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4D6772-CDAD-0EDC-A43C-BEAA13698F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CA52F0-8879-2F80-8787-4EE7388067FE}"/>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D567BCB-41CD-D669-C97D-0991274BFE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F9ED3B-7A68-FF49-64A5-C0E860F2940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70301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7253AB-0828-412A-E5F1-468A4CC7CAC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F9C3A2-D2DE-ECFF-0CF7-ADAC268D37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1706E2-FA66-17FB-18BD-9B4BFED1FB4F}"/>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1075CF5-1A1E-BD27-ACEE-805C0B2620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6D37BD-DE30-E626-B921-7DF79077F8B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14256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67544-4AB4-0A3D-AECA-B97832D2B2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0B55AB5-8018-65DB-9AD5-2CC6C11ED4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9D068B-2455-A438-9688-9C33B922E3A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AC2BE71-4AFB-7680-983F-9D02FF1104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DC3E3E-6173-0888-0E65-E19972CA3AF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4383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53C44-8438-79F9-7028-83CF317BE4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6EB6DA4-691C-51ED-194B-CD253A57D1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C32576-42AC-1C16-ED97-D847DBC57E15}"/>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402CAA96-D19F-51B9-F1DD-62AFA1771F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448554-D7F5-7494-4A16-5796A52B7FF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47146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9D4B2-C070-E1CB-1667-7E3858CEB4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E224991-A3DB-0B7C-2A89-956EC6F76F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B62BA06-D59F-9807-7290-74F8715B0C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26FA671-3B77-7231-5E65-25191EC9D96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E49B22-76A3-AE71-FC3B-499ACD975E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AFDED1-8CF1-AFB8-A202-BD9E56C7918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9185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428B-2F71-4B97-D3EE-54882E5E629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542851-0C26-8D7B-5F6F-E1EC77E366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D5B2B2-1BC8-A690-2ED6-B570BDD78A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5FE32E8-F02C-8308-15AD-811CAB8682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6BF0B9-EEA6-6A26-CCEB-A3F9DF0804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1BF79F4-C294-02D6-7F20-1B81DFEAE291}"/>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99B90B35-1A4D-C489-8F23-46D48C0E0F4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A3E8001-05D2-3BB7-CA55-0F3CAC8DE40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25530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3C92B-DE07-9C82-FB16-1946EAD582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DFB7FAF-97FA-8489-63E9-543E5A6D3365}"/>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BBCA251F-0A09-98FA-C1CB-8456372DE6B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ADF4C4C-81F7-83A9-C982-64A12609E06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6041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B4B2C0-7240-8361-E919-BB9DA9C8532B}"/>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F6C103E5-A6F1-ABE9-5B98-4303DE5164F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35451A0-46DE-527F-3D18-F13E1A10F12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86809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8BB7-BE99-54BE-9F9A-B9850BD1C9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98CB732-A22F-B30D-8F48-22CA96D281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5DFB915-DAAA-F3A8-D0D7-620CCDC2EE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DFF1CC-7440-01C4-3995-2D8257BE9A2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35522F85-36D7-35E5-E62E-636DFC94584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04A9DF8-594E-31EB-E7D9-17FD6610A51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75845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A64D-E935-EB7D-9FBA-834558D6FC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D29110B-FCB7-5FB2-9216-11170ECB69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A9B25A5-6BB1-86C0-97C5-A1DD8650D9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C080E7-5AA5-793C-5AD0-75F870DFCF8D}"/>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AA43C1D5-4A8B-3116-D4E5-F09C044E00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E3E197-5D2F-73CE-4826-03D2FE2D854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633817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5B91D4-83FB-8592-1B38-C1F189D1A5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CC9F44-8D38-DA01-6B55-80A89532EF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7AF6A5-90EC-F0C1-2D49-6358CC943C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638D45C3-7D84-8FC7-3FD3-28BCA8F07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72A4DC5-5BEF-E4D4-DB86-10A0718B53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25318454"/>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1"/>
          <p:cNvPicPr preferRelativeResize="0"/>
          <p:nvPr/>
        </p:nvPicPr>
        <p:blipFill rotWithShape="1">
          <a:blip r:embed="rId3">
            <a:alphaModFix/>
          </a:blip>
          <a:srcRect/>
          <a:stretch/>
        </p:blipFill>
        <p:spPr>
          <a:xfrm>
            <a:off x="454067" y="186777"/>
            <a:ext cx="1719262" cy="1719263"/>
          </a:xfrm>
          <a:prstGeom prst="rect">
            <a:avLst/>
          </a:prstGeom>
          <a:noFill/>
          <a:ln>
            <a:noFill/>
          </a:ln>
        </p:spPr>
      </p:pic>
      <p:pic>
        <p:nvPicPr>
          <p:cNvPr id="144" name="Google Shape;144;p1"/>
          <p:cNvPicPr preferRelativeResize="0"/>
          <p:nvPr/>
        </p:nvPicPr>
        <p:blipFill rotWithShape="1">
          <a:blip r:embed="rId4">
            <a:alphaModFix/>
          </a:blip>
          <a:srcRect/>
          <a:stretch/>
        </p:blipFill>
        <p:spPr>
          <a:xfrm>
            <a:off x="9062077" y="610640"/>
            <a:ext cx="2527300" cy="1295400"/>
          </a:xfrm>
          <a:prstGeom prst="rect">
            <a:avLst/>
          </a:prstGeom>
          <a:noFill/>
          <a:ln>
            <a:noFill/>
          </a:ln>
        </p:spPr>
      </p:pic>
      <p:sp>
        <p:nvSpPr>
          <p:cNvPr id="145" name="Google Shape;145;p1"/>
          <p:cNvSpPr/>
          <p:nvPr/>
        </p:nvSpPr>
        <p:spPr>
          <a:xfrm>
            <a:off x="1912116" y="772453"/>
            <a:ext cx="7216775" cy="378561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i="0" u="none" strike="noStrike" cap="none" dirty="0">
                <a:solidFill>
                  <a:srgbClr val="000000"/>
                </a:solidFill>
                <a:latin typeface="Times New Roman"/>
                <a:ea typeface="Times New Roman"/>
                <a:cs typeface="Times New Roman"/>
                <a:sym typeface="Times New Roman"/>
              </a:rPr>
              <a:t>INSTITUTE FOR ADVANCED COMPUTING</a:t>
            </a:r>
            <a:br>
              <a:rPr lang="en-US" sz="2400" b="1" i="0" u="none" strike="noStrike" cap="none" dirty="0">
                <a:solidFill>
                  <a:srgbClr val="000000"/>
                </a:solidFill>
                <a:latin typeface="Times New Roman"/>
                <a:ea typeface="Times New Roman"/>
                <a:cs typeface="Times New Roman"/>
                <a:sym typeface="Times New Roman"/>
              </a:rPr>
            </a:br>
            <a:r>
              <a:rPr lang="en-US" sz="2400" b="1" i="0" u="none" strike="noStrike" cap="none" dirty="0">
                <a:solidFill>
                  <a:srgbClr val="000000"/>
                </a:solidFill>
                <a:latin typeface="Times New Roman"/>
                <a:ea typeface="Times New Roman"/>
                <a:cs typeface="Times New Roman"/>
                <a:sym typeface="Times New Roman"/>
              </a:rPr>
              <a:t>AND</a:t>
            </a:r>
            <a:br>
              <a:rPr lang="en-US" sz="2400" b="1" i="0" u="none" strike="noStrike" cap="none" dirty="0">
                <a:solidFill>
                  <a:srgbClr val="000000"/>
                </a:solidFill>
                <a:latin typeface="Times New Roman"/>
                <a:ea typeface="Times New Roman"/>
                <a:cs typeface="Times New Roman"/>
                <a:sym typeface="Times New Roman"/>
              </a:rPr>
            </a:br>
            <a:r>
              <a:rPr lang="en-US" sz="2400" b="1" i="0" u="none" strike="noStrike" cap="none" dirty="0">
                <a:solidFill>
                  <a:srgbClr val="000000"/>
                </a:solidFill>
                <a:latin typeface="Times New Roman"/>
                <a:ea typeface="Times New Roman"/>
                <a:cs typeface="Times New Roman"/>
                <a:sym typeface="Times New Roman"/>
              </a:rPr>
              <a:t>  SOFTWARE DEVELOPMENT</a:t>
            </a:r>
            <a:br>
              <a:rPr lang="en-US" sz="2400" b="1" i="0" u="none" strike="noStrike" cap="none" dirty="0">
                <a:solidFill>
                  <a:srgbClr val="000000"/>
                </a:solidFill>
                <a:latin typeface="Times New Roman"/>
                <a:ea typeface="Times New Roman"/>
                <a:cs typeface="Times New Roman"/>
                <a:sym typeface="Times New Roman"/>
              </a:rPr>
            </a:br>
            <a:r>
              <a:rPr lang="en-US" sz="2400" b="1" i="0" u="none" strike="noStrike" cap="none" dirty="0">
                <a:solidFill>
                  <a:srgbClr val="000000"/>
                </a:solidFill>
                <a:latin typeface="Times New Roman"/>
                <a:ea typeface="Times New Roman"/>
                <a:cs typeface="Times New Roman"/>
                <a:sym typeface="Times New Roman"/>
              </a:rPr>
              <a:t>  AKURDI, PUNE</a:t>
            </a:r>
            <a:endParaRPr dirty="0"/>
          </a:p>
          <a:p>
            <a:pPr marL="0" marR="0" lvl="0" indent="0" algn="ctr" rtl="0">
              <a:spcBef>
                <a:spcPts val="0"/>
              </a:spcBef>
              <a:spcAft>
                <a:spcPts val="0"/>
              </a:spcAft>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spcBef>
                <a:spcPts val="0"/>
              </a:spcBef>
              <a:spcAft>
                <a:spcPts val="0"/>
              </a:spcAft>
              <a:buNone/>
            </a:pPr>
            <a:br>
              <a:rPr lang="en-US" sz="2400" b="0" i="0" u="none" strike="noStrike" cap="none" dirty="0">
                <a:solidFill>
                  <a:srgbClr val="000000"/>
                </a:solidFill>
                <a:latin typeface="Times New Roman"/>
                <a:ea typeface="Times New Roman"/>
                <a:cs typeface="Times New Roman"/>
                <a:sym typeface="Times New Roman"/>
              </a:rPr>
            </a:br>
            <a:r>
              <a:rPr lang="en-US" sz="2400" b="1" dirty="0">
                <a:solidFill>
                  <a:schemeClr val="dk1"/>
                </a:solidFill>
                <a:latin typeface="Times New Roman"/>
                <a:ea typeface="Times New Roman"/>
                <a:cs typeface="Times New Roman"/>
                <a:sym typeface="Times New Roman"/>
              </a:rPr>
              <a:t>Automated Intrusion Monitoring with Snort Via Mail Alert</a:t>
            </a:r>
            <a:endParaRPr dirty="0"/>
          </a:p>
          <a:p>
            <a:pPr marL="0" marR="0" lvl="0" indent="0" algn="ctr" rtl="0">
              <a:spcBef>
                <a:spcPts val="0"/>
              </a:spcBef>
              <a:spcAft>
                <a:spcPts val="0"/>
              </a:spcAft>
              <a:buNone/>
            </a:pPr>
            <a:br>
              <a:rPr lang="en-US" sz="2400" b="0" i="0" u="none" strike="noStrike" cap="none" dirty="0">
                <a:solidFill>
                  <a:schemeClr val="dk1"/>
                </a:solidFill>
                <a:latin typeface="Times New Roman"/>
                <a:ea typeface="Times New Roman"/>
                <a:cs typeface="Times New Roman"/>
                <a:sym typeface="Times New Roman"/>
              </a:rPr>
            </a:br>
            <a:endParaRPr sz="2400" b="0" i="0" u="none" strike="noStrike" cap="none" dirty="0">
              <a:solidFill>
                <a:schemeClr val="dk1"/>
              </a:solidFill>
              <a:latin typeface="Times New Roman"/>
              <a:ea typeface="Times New Roman"/>
              <a:cs typeface="Times New Roman"/>
              <a:sym typeface="Times New Roman"/>
            </a:endParaRPr>
          </a:p>
        </p:txBody>
      </p:sp>
      <p:sp>
        <p:nvSpPr>
          <p:cNvPr id="146" name="Google Shape;146;p1"/>
          <p:cNvSpPr/>
          <p:nvPr/>
        </p:nvSpPr>
        <p:spPr>
          <a:xfrm>
            <a:off x="715280" y="4074219"/>
            <a:ext cx="10091738" cy="32829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0000"/>
                </a:solidFill>
                <a:latin typeface="Times New Roman"/>
                <a:ea typeface="Times New Roman"/>
                <a:cs typeface="Times New Roman"/>
                <a:sym typeface="Times New Roman"/>
              </a:rPr>
              <a:t>GROUP NO: </a:t>
            </a:r>
            <a:r>
              <a:rPr lang="en-US" sz="2000" b="1" dirty="0">
                <a:solidFill>
                  <a:srgbClr val="000000"/>
                </a:solidFill>
                <a:latin typeface="Times New Roman"/>
                <a:ea typeface="Times New Roman"/>
                <a:cs typeface="Times New Roman"/>
                <a:sym typeface="Times New Roman"/>
              </a:rPr>
              <a:t>3</a:t>
            </a:r>
            <a:endParaRPr sz="2000" b="1" i="0" u="none" strike="noStrike" cap="none"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2000" b="1" i="0" u="none" strike="noStrike" cap="none" dirty="0">
                <a:solidFill>
                  <a:srgbClr val="000000"/>
                </a:solidFill>
                <a:latin typeface="Times New Roman"/>
                <a:ea typeface="Times New Roman"/>
                <a:cs typeface="Times New Roman"/>
                <a:sym typeface="Times New Roman"/>
              </a:rPr>
              <a:t>ASHWINI MHASKAR(223409)</a:t>
            </a:r>
            <a:endParaRPr sz="2000" b="1" i="0" u="none" strike="noStrike" cap="none" dirty="0">
              <a:solidFill>
                <a:schemeClr val="dk1"/>
              </a:solidFill>
              <a:latin typeface="Times New Roman"/>
              <a:ea typeface="Times New Roman"/>
              <a:cs typeface="Times New Roman"/>
              <a:sym typeface="Times New Roman"/>
            </a:endParaRPr>
          </a:p>
          <a:p>
            <a:pPr marL="0" marR="0" lvl="0" indent="0" algn="ctr" rtl="0">
              <a:spcBef>
                <a:spcPts val="1013"/>
              </a:spcBef>
              <a:spcAft>
                <a:spcPts val="0"/>
              </a:spcAft>
              <a:buNone/>
            </a:pPr>
            <a:r>
              <a:rPr lang="en-US" sz="2000" b="1" i="0" u="none" strike="noStrike" cap="none" dirty="0">
                <a:solidFill>
                  <a:srgbClr val="000000"/>
                </a:solidFill>
                <a:latin typeface="Times New Roman"/>
                <a:ea typeface="Times New Roman"/>
                <a:cs typeface="Times New Roman"/>
                <a:sym typeface="Times New Roman"/>
              </a:rPr>
              <a:t>  SANIKA PAWASHE(223443) </a:t>
            </a:r>
            <a:endParaRPr dirty="0"/>
          </a:p>
          <a:p>
            <a:pPr marL="0" marR="0" lvl="0" indent="0" algn="ctr" rtl="0">
              <a:spcBef>
                <a:spcPts val="1013"/>
              </a:spcBef>
              <a:spcAft>
                <a:spcPts val="0"/>
              </a:spcAft>
              <a:buNone/>
            </a:pPr>
            <a:endParaRPr sz="2000" b="1" i="0" u="none" strike="noStrike" cap="none" dirty="0">
              <a:solidFill>
                <a:schemeClr val="dk1"/>
              </a:solidFill>
              <a:latin typeface="Times New Roman"/>
              <a:ea typeface="Times New Roman"/>
              <a:cs typeface="Times New Roman"/>
              <a:sym typeface="Times New Roman"/>
            </a:endParaRPr>
          </a:p>
          <a:p>
            <a:pPr marL="0" marR="0" lvl="0" indent="0" algn="l" rtl="0">
              <a:spcBef>
                <a:spcPts val="1013"/>
              </a:spcBef>
              <a:spcAft>
                <a:spcPts val="0"/>
              </a:spcAft>
              <a:buNone/>
            </a:pPr>
            <a:r>
              <a:rPr lang="en-US" sz="2000" b="1" i="0" u="none" strike="noStrike" cap="none" dirty="0">
                <a:solidFill>
                  <a:srgbClr val="000000"/>
                </a:solidFill>
                <a:latin typeface="Times New Roman"/>
                <a:ea typeface="Times New Roman"/>
                <a:cs typeface="Times New Roman"/>
                <a:sym typeface="Times New Roman"/>
              </a:rPr>
              <a:t>CENTRE COORDINATOR                                                   PROJECT GUIDE</a:t>
            </a:r>
            <a:endParaRPr sz="2000" b="1" i="0" u="none" strike="noStrike" cap="none" dirty="0">
              <a:solidFill>
                <a:schemeClr val="dk1"/>
              </a:solidFill>
              <a:latin typeface="Times New Roman"/>
              <a:ea typeface="Times New Roman"/>
              <a:cs typeface="Times New Roman"/>
              <a:sym typeface="Times New Roman"/>
            </a:endParaRPr>
          </a:p>
          <a:p>
            <a:pPr marL="0" marR="0" lvl="0" indent="0" algn="l" rtl="0">
              <a:spcBef>
                <a:spcPts val="1013"/>
              </a:spcBef>
              <a:spcAft>
                <a:spcPts val="0"/>
              </a:spcAft>
              <a:buNone/>
            </a:pPr>
            <a:r>
              <a:rPr lang="en-US" sz="2000" b="1" i="0" u="none" strike="noStrike" cap="none" dirty="0">
                <a:solidFill>
                  <a:srgbClr val="000000"/>
                </a:solidFill>
                <a:latin typeface="Times New Roman"/>
                <a:ea typeface="Times New Roman"/>
                <a:cs typeface="Times New Roman"/>
                <a:sym typeface="Times New Roman"/>
              </a:rPr>
              <a:t>      </a:t>
            </a:r>
            <a:r>
              <a:rPr lang="en-US" sz="2000" b="1" i="0" u="none" strike="noStrike" cap="none" dirty="0" err="1">
                <a:solidFill>
                  <a:srgbClr val="000000"/>
                </a:solidFill>
                <a:latin typeface="Times New Roman"/>
                <a:ea typeface="Times New Roman"/>
                <a:cs typeface="Times New Roman"/>
                <a:sym typeface="Times New Roman"/>
              </a:rPr>
              <a:t>Mr.</a:t>
            </a:r>
            <a:r>
              <a:rPr lang="en-US" sz="2000" b="1" dirty="0" err="1">
                <a:latin typeface="Times New Roman"/>
                <a:ea typeface="Times New Roman"/>
                <a:cs typeface="Times New Roman"/>
                <a:sym typeface="Times New Roman"/>
              </a:rPr>
              <a:t>Rohit</a:t>
            </a:r>
            <a:r>
              <a:rPr lang="en-US" sz="2000" b="1" dirty="0">
                <a:latin typeface="Times New Roman"/>
                <a:ea typeface="Times New Roman"/>
                <a:cs typeface="Times New Roman"/>
                <a:sym typeface="Times New Roman"/>
              </a:rPr>
              <a:t> </a:t>
            </a:r>
            <a:r>
              <a:rPr lang="en-US" sz="2000" b="1" dirty="0" err="1">
                <a:latin typeface="Times New Roman"/>
                <a:ea typeface="Times New Roman"/>
                <a:cs typeface="Times New Roman"/>
                <a:sym typeface="Times New Roman"/>
              </a:rPr>
              <a:t>puranik</a:t>
            </a:r>
            <a:r>
              <a:rPr lang="en-US" sz="2000" b="1" dirty="0">
                <a:latin typeface="Times New Roman"/>
                <a:ea typeface="Times New Roman"/>
                <a:cs typeface="Times New Roman"/>
                <a:sym typeface="Times New Roman"/>
              </a:rPr>
              <a:t>                    </a:t>
            </a:r>
            <a:r>
              <a:rPr lang="en-US" sz="2000" b="1" i="0" u="none" strike="noStrike" cap="none" dirty="0">
                <a:solidFill>
                  <a:srgbClr val="000000"/>
                </a:solidFill>
                <a:latin typeface="Times New Roman"/>
                <a:ea typeface="Times New Roman"/>
                <a:cs typeface="Times New Roman"/>
                <a:sym typeface="Times New Roman"/>
              </a:rPr>
              <a:t>    </a:t>
            </a:r>
            <a:r>
              <a:rPr lang="en-US" sz="1800" b="1" i="0" u="none" strike="noStrike" cap="none" dirty="0">
                <a:solidFill>
                  <a:srgbClr val="000000"/>
                </a:solidFill>
                <a:latin typeface="Times New Roman"/>
                <a:ea typeface="Times New Roman"/>
                <a:cs typeface="Times New Roman"/>
                <a:sym typeface="Times New Roman"/>
              </a:rPr>
              <a:t>                                               </a:t>
            </a:r>
            <a:r>
              <a:rPr lang="en-US" sz="1800" b="1" i="0" u="none" strike="noStrike" cap="none" dirty="0" err="1">
                <a:solidFill>
                  <a:srgbClr val="000000"/>
                </a:solidFill>
                <a:latin typeface="Times New Roman"/>
                <a:ea typeface="Times New Roman"/>
                <a:cs typeface="Times New Roman"/>
                <a:sym typeface="Times New Roman"/>
              </a:rPr>
              <a:t>Mr</a:t>
            </a:r>
            <a:r>
              <a:rPr lang="en-US" sz="1800" b="1" i="0" u="none" strike="noStrike" cap="none" dirty="0">
                <a:solidFill>
                  <a:srgbClr val="000000"/>
                </a:solidFill>
                <a:latin typeface="Times New Roman"/>
                <a:ea typeface="Times New Roman"/>
                <a:cs typeface="Times New Roman"/>
                <a:sym typeface="Times New Roman"/>
              </a:rPr>
              <a:t> Kartik </a:t>
            </a:r>
            <a:r>
              <a:rPr lang="en-US" sz="1800" b="1" i="0" u="none" strike="noStrike" cap="none" dirty="0" err="1">
                <a:solidFill>
                  <a:srgbClr val="000000"/>
                </a:solidFill>
                <a:latin typeface="Times New Roman"/>
                <a:ea typeface="Times New Roman"/>
                <a:cs typeface="Times New Roman"/>
                <a:sym typeface="Times New Roman"/>
              </a:rPr>
              <a:t>Awari</a:t>
            </a:r>
            <a:r>
              <a:rPr lang="en-US" sz="1800" b="1" i="0" u="none" strike="noStrike" cap="none" dirty="0">
                <a:solidFill>
                  <a:srgbClr val="000000"/>
                </a:solidFill>
                <a:latin typeface="Times New Roman"/>
                <a:ea typeface="Times New Roman"/>
                <a:cs typeface="Times New Roman"/>
                <a:sym typeface="Times New Roman"/>
              </a:rPr>
              <a:t> 			 									</a:t>
            </a:r>
            <a:br>
              <a:rPr lang="en-US" sz="1800" b="1" i="0" u="none" strike="noStrike" cap="none" dirty="0">
                <a:solidFill>
                  <a:schemeClr val="dk1"/>
                </a:solidFill>
                <a:latin typeface="Times New Roman"/>
                <a:ea typeface="Times New Roman"/>
                <a:cs typeface="Times New Roman"/>
                <a:sym typeface="Times New Roman"/>
              </a:rPr>
            </a:br>
            <a:endParaRPr sz="1800" b="1" i="0" u="none" strike="noStrike" cap="none" dirty="0">
              <a:solidFill>
                <a:schemeClr val="dk1"/>
              </a:solidFill>
              <a:latin typeface="Times New Roman"/>
              <a:ea typeface="Times New Roman"/>
              <a:cs typeface="Times New Roman"/>
              <a:sym typeface="Times New Roman"/>
            </a:endParaRPr>
          </a:p>
        </p:txBody>
      </p:sp>
      <p:sp>
        <p:nvSpPr>
          <p:cNvPr id="147" name="Google Shape;147;p1"/>
          <p:cNvSpPr/>
          <p:nvPr/>
        </p:nvSpPr>
        <p:spPr>
          <a:xfrm>
            <a:off x="1227786" y="2594903"/>
            <a:ext cx="8791575" cy="122396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endParaRPr sz="2800" b="0" i="0" u="sng" strike="noStrike" cap="none">
              <a:solidFill>
                <a:schemeClr val="accent1"/>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177AA-2B17-C593-9D24-39FA26481BA4}"/>
              </a:ext>
            </a:extLst>
          </p:cNvPr>
          <p:cNvPicPr>
            <a:picLocks noChangeAspect="1"/>
          </p:cNvPicPr>
          <p:nvPr/>
        </p:nvPicPr>
        <p:blipFill>
          <a:blip r:embed="rId2"/>
          <a:stretch>
            <a:fillRect/>
          </a:stretch>
        </p:blipFill>
        <p:spPr>
          <a:xfrm>
            <a:off x="803564" y="346363"/>
            <a:ext cx="10960486" cy="6165273"/>
          </a:xfrm>
          <a:prstGeom prst="rect">
            <a:avLst/>
          </a:prstGeom>
        </p:spPr>
      </p:pic>
    </p:spTree>
    <p:extLst>
      <p:ext uri="{BB962C8B-B14F-4D97-AF65-F5344CB8AC3E}">
        <p14:creationId xmlns:p14="http://schemas.microsoft.com/office/powerpoint/2010/main" val="778111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F9726-38D1-0CC4-698C-FAFBAE8484D4}"/>
              </a:ext>
            </a:extLst>
          </p:cNvPr>
          <p:cNvPicPr>
            <a:picLocks noChangeAspect="1"/>
          </p:cNvPicPr>
          <p:nvPr/>
        </p:nvPicPr>
        <p:blipFill>
          <a:blip r:embed="rId2"/>
          <a:stretch>
            <a:fillRect/>
          </a:stretch>
        </p:blipFill>
        <p:spPr>
          <a:xfrm>
            <a:off x="492606" y="277091"/>
            <a:ext cx="11206788" cy="6303818"/>
          </a:xfrm>
          <a:prstGeom prst="rect">
            <a:avLst/>
          </a:prstGeom>
        </p:spPr>
      </p:pic>
    </p:spTree>
    <p:extLst>
      <p:ext uri="{BB962C8B-B14F-4D97-AF65-F5344CB8AC3E}">
        <p14:creationId xmlns:p14="http://schemas.microsoft.com/office/powerpoint/2010/main" val="2749509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F1EE1F-DD1D-C4AC-1EF4-0BA584F66461}"/>
              </a:ext>
            </a:extLst>
          </p:cNvPr>
          <p:cNvSpPr txBox="1"/>
          <p:nvPr/>
        </p:nvSpPr>
        <p:spPr>
          <a:xfrm>
            <a:off x="415636" y="346364"/>
            <a:ext cx="11471564" cy="11203067"/>
          </a:xfrm>
          <a:prstGeom prst="rect">
            <a:avLst/>
          </a:prstGeom>
          <a:noFill/>
        </p:spPr>
        <p:txBody>
          <a:bodyPr wrap="square" rtlCol="0">
            <a:spAutoFit/>
          </a:bodyPr>
          <a:lstStyle/>
          <a:p>
            <a:pPr algn="ctr"/>
            <a:r>
              <a:rPr lang="en-IN" sz="2800" b="1" i="0" dirty="0">
                <a:solidFill>
                  <a:srgbClr val="343541"/>
                </a:solidFill>
                <a:effectLst/>
                <a:latin typeface="Söhne"/>
              </a:rPr>
              <a:t>BARNYARD</a:t>
            </a:r>
          </a:p>
          <a:p>
            <a:pPr algn="ctr"/>
            <a:endParaRPr lang="en-IN" sz="2800" b="1" i="0" dirty="0">
              <a:solidFill>
                <a:srgbClr val="343541"/>
              </a:solidFill>
              <a:effectLst/>
              <a:latin typeface="Söhne"/>
            </a:endParaRPr>
          </a:p>
          <a:p>
            <a:pPr algn="l"/>
            <a:r>
              <a:rPr lang="en-US" sz="2400" b="0" i="0" dirty="0">
                <a:effectLst/>
                <a:latin typeface="Times New Roman" panose="02020603050405020304" pitchFamily="18" charset="0"/>
                <a:cs typeface="Times New Roman" panose="02020603050405020304" pitchFamily="18" charset="0"/>
              </a:rPr>
              <a:t>Barnyard, often referred to as "Barnyard2," is a companion application to the Snort Intrusion Detection System (IDS). It serves as a tool to efficiently process and manage alerts generated by Snort, helping to organize, categorize, and forward these alerts to various destinations, such as databases, logging systems, and security information and event management (SIEM) solutions.</a:t>
            </a:r>
          </a:p>
          <a:p>
            <a:pPr algn="l"/>
            <a:endParaRPr lang="en-US" b="0" i="0" dirty="0">
              <a:effectLst/>
              <a:latin typeface="Times New Roman" panose="02020603050405020304" pitchFamily="18" charset="0"/>
              <a:cs typeface="Times New Roman" panose="02020603050405020304" pitchFamily="18" charset="0"/>
            </a:endParaRPr>
          </a:p>
          <a:p>
            <a:pPr algn="l"/>
            <a:r>
              <a:rPr lang="en-US" sz="2400" b="1" i="0" dirty="0">
                <a:effectLst/>
                <a:latin typeface="Times New Roman" panose="02020603050405020304" pitchFamily="18" charset="0"/>
                <a:cs typeface="Times New Roman" panose="02020603050405020304" pitchFamily="18" charset="0"/>
              </a:rPr>
              <a:t>Key features of Barnyard include:</a:t>
            </a:r>
          </a:p>
          <a:p>
            <a:pPr algn="l"/>
            <a:endParaRPr lang="en-US" sz="2400" dirty="0">
              <a:latin typeface="Times New Roman" panose="02020603050405020304" pitchFamily="18" charset="0"/>
              <a:cs typeface="Times New Roman" panose="02020603050405020304" pitchFamily="18" charset="0"/>
            </a:endParaRPr>
          </a:p>
          <a:p>
            <a:pPr algn="l"/>
            <a:r>
              <a:rPr lang="en-US" sz="2400" b="1" i="0" dirty="0">
                <a:effectLst/>
                <a:latin typeface="Times New Roman" panose="02020603050405020304" pitchFamily="18" charset="0"/>
                <a:cs typeface="Times New Roman" panose="02020603050405020304" pitchFamily="18" charset="0"/>
              </a:rPr>
              <a:t>Alert Management: </a:t>
            </a:r>
            <a:r>
              <a:rPr lang="en-US" sz="2400" b="0" i="0" dirty="0">
                <a:effectLst/>
                <a:latin typeface="Times New Roman" panose="02020603050405020304" pitchFamily="18" charset="0"/>
                <a:cs typeface="Times New Roman" panose="02020603050405020304" pitchFamily="18" charset="0"/>
              </a:rPr>
              <a:t>Barnyard takes the alerts produced by Snort, which are typically stored in binary format, and processes them into a more human-readable format. This processing includes parsing the information contained in the alerts, such as source and destination addresses, timestamps, and the nature of the detected threat.</a:t>
            </a:r>
          </a:p>
          <a:p>
            <a:pPr algn="l"/>
            <a:endParaRPr lang="en-US" sz="2400" dirty="0">
              <a:latin typeface="Times New Roman" panose="02020603050405020304" pitchFamily="18" charset="0"/>
              <a:cs typeface="Times New Roman" panose="02020603050405020304" pitchFamily="18" charset="0"/>
            </a:endParaRPr>
          </a:p>
          <a:p>
            <a:pPr algn="l"/>
            <a:endParaRPr lang="en-US" sz="2400" b="0" i="0" dirty="0">
              <a:effectLst/>
              <a:latin typeface="Times New Roman" panose="02020603050405020304" pitchFamily="18" charset="0"/>
              <a:cs typeface="Times New Roman" panose="02020603050405020304" pitchFamily="18" charset="0"/>
            </a:endParaRPr>
          </a:p>
          <a:p>
            <a:endParaRPr lang="en-IN" sz="2800" b="1" dirty="0">
              <a:solidFill>
                <a:srgbClr val="343541"/>
              </a:solidFill>
              <a:latin typeface="Times New Roman" panose="02020603050405020304" pitchFamily="18" charset="0"/>
              <a:cs typeface="Times New Roman" panose="02020603050405020304" pitchFamily="18" charset="0"/>
            </a:endParaRPr>
          </a:p>
          <a:p>
            <a:pPr algn="ctr"/>
            <a:endParaRPr lang="en-IN" sz="2800" b="1" dirty="0">
              <a:solidFill>
                <a:srgbClr val="343541"/>
              </a:solidFill>
              <a:latin typeface="Söhne"/>
            </a:endParaRPr>
          </a:p>
          <a:p>
            <a:pPr algn="ctr"/>
            <a:endParaRPr lang="en-IN" sz="2800" b="1" dirty="0">
              <a:solidFill>
                <a:srgbClr val="343541"/>
              </a:solidFill>
              <a:latin typeface="Söhne"/>
            </a:endParaRPr>
          </a:p>
          <a:p>
            <a:pPr algn="ctr"/>
            <a:endParaRPr lang="en-IN" sz="2800" b="1" dirty="0">
              <a:solidFill>
                <a:srgbClr val="343541"/>
              </a:solidFill>
              <a:latin typeface="Söhne"/>
            </a:endParaRPr>
          </a:p>
          <a:p>
            <a:pPr algn="ctr"/>
            <a:endParaRPr lang="en-IN" sz="2800" b="1" dirty="0">
              <a:solidFill>
                <a:srgbClr val="343541"/>
              </a:solidFill>
              <a:latin typeface="Söhne"/>
            </a:endParaRPr>
          </a:p>
          <a:p>
            <a:pPr algn="ctr"/>
            <a:endParaRPr lang="en-IN" sz="2800" b="1" dirty="0">
              <a:solidFill>
                <a:srgbClr val="343541"/>
              </a:solidFill>
              <a:latin typeface="Söhne"/>
            </a:endParaRPr>
          </a:p>
          <a:p>
            <a:pPr algn="ctr"/>
            <a:endParaRPr lang="en-IN" sz="2800" b="1" dirty="0">
              <a:solidFill>
                <a:srgbClr val="343541"/>
              </a:solidFill>
              <a:latin typeface="Söhne"/>
            </a:endParaRPr>
          </a:p>
          <a:p>
            <a:pPr algn="ctr"/>
            <a:endParaRPr lang="en-IN" sz="2800" b="1" dirty="0">
              <a:solidFill>
                <a:srgbClr val="343541"/>
              </a:solidFill>
              <a:latin typeface="Söhne"/>
            </a:endParaRPr>
          </a:p>
          <a:p>
            <a:pPr algn="ctr"/>
            <a:endParaRPr lang="en-IN" sz="2800" b="1" dirty="0">
              <a:solidFill>
                <a:srgbClr val="343541"/>
              </a:solidFill>
              <a:latin typeface="Söhne"/>
            </a:endParaRPr>
          </a:p>
          <a:p>
            <a:pPr algn="ctr"/>
            <a:endParaRPr lang="en-IN" sz="2800" b="1" dirty="0">
              <a:solidFill>
                <a:srgbClr val="343541"/>
              </a:solidFill>
              <a:latin typeface="Söhne"/>
            </a:endParaRPr>
          </a:p>
          <a:p>
            <a:pPr algn="ctr"/>
            <a:endParaRPr lang="en-IN" sz="2800" b="1" dirty="0">
              <a:solidFill>
                <a:srgbClr val="343541"/>
              </a:solidFill>
              <a:latin typeface="Söhne"/>
            </a:endParaRPr>
          </a:p>
          <a:p>
            <a:pPr algn="ctr"/>
            <a:endParaRPr lang="en-IN" sz="2800" b="1" dirty="0">
              <a:solidFill>
                <a:srgbClr val="343541"/>
              </a:solidFill>
              <a:latin typeface="Söhne"/>
            </a:endParaRPr>
          </a:p>
        </p:txBody>
      </p:sp>
    </p:spTree>
    <p:extLst>
      <p:ext uri="{BB962C8B-B14F-4D97-AF65-F5344CB8AC3E}">
        <p14:creationId xmlns:p14="http://schemas.microsoft.com/office/powerpoint/2010/main" val="3463595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0548C9-08CD-9A49-F226-F546E4A34A28}"/>
              </a:ext>
            </a:extLst>
          </p:cNvPr>
          <p:cNvSpPr txBox="1"/>
          <p:nvPr/>
        </p:nvSpPr>
        <p:spPr>
          <a:xfrm>
            <a:off x="637308" y="678873"/>
            <a:ext cx="11249891" cy="9510296"/>
          </a:xfrm>
          <a:prstGeom prst="rect">
            <a:avLst/>
          </a:prstGeom>
          <a:noFill/>
        </p:spPr>
        <p:txBody>
          <a:bodyPr wrap="square" rtlCol="0">
            <a:spAutoFit/>
          </a:bodyPr>
          <a:lstStyle/>
          <a:p>
            <a:pPr algn="l"/>
            <a:r>
              <a:rPr lang="en-US" sz="2400" b="1" i="0" dirty="0">
                <a:solidFill>
                  <a:srgbClr val="374151"/>
                </a:solidFill>
                <a:effectLst/>
                <a:latin typeface="Times New Roman" panose="02020603050405020304" pitchFamily="18" charset="0"/>
                <a:cs typeface="Times New Roman" panose="02020603050405020304" pitchFamily="18" charset="0"/>
              </a:rPr>
              <a:t>Decoupling from Snort:</a:t>
            </a:r>
            <a:r>
              <a:rPr lang="en-US" sz="2400" b="0" i="0" dirty="0">
                <a:solidFill>
                  <a:srgbClr val="374151"/>
                </a:solidFill>
                <a:effectLst/>
                <a:latin typeface="Times New Roman" panose="02020603050405020304" pitchFamily="18" charset="0"/>
                <a:cs typeface="Times New Roman" panose="02020603050405020304" pitchFamily="18" charset="0"/>
              </a:rPr>
              <a:t> Barnyard is designed to offload the alert processing task from the main Snort process. This separation enhances the performance of the overall system, allowing Snort to focus on real-time packet analysis, while Barnyard handles the post-processing of alerts.</a:t>
            </a:r>
          </a:p>
          <a:p>
            <a:pPr algn="l"/>
            <a:endParaRPr lang="en-US" sz="2400" b="0" i="0" dirty="0">
              <a:solidFill>
                <a:srgbClr val="374151"/>
              </a:solidFill>
              <a:effectLst/>
              <a:latin typeface="Times New Roman" panose="02020603050405020304" pitchFamily="18" charset="0"/>
              <a:cs typeface="Times New Roman" panose="02020603050405020304" pitchFamily="18" charset="0"/>
            </a:endParaRPr>
          </a:p>
          <a:p>
            <a:pPr algn="l"/>
            <a:r>
              <a:rPr lang="en-US" sz="2400" b="1" i="0" dirty="0">
                <a:solidFill>
                  <a:srgbClr val="374151"/>
                </a:solidFill>
                <a:effectLst/>
                <a:latin typeface="Times New Roman" panose="02020603050405020304" pitchFamily="18" charset="0"/>
                <a:cs typeface="Times New Roman" panose="02020603050405020304" pitchFamily="18" charset="0"/>
              </a:rPr>
              <a:t>Output Formats:</a:t>
            </a:r>
            <a:r>
              <a:rPr lang="en-US" sz="2400" b="0" i="0" dirty="0">
                <a:solidFill>
                  <a:srgbClr val="374151"/>
                </a:solidFill>
                <a:effectLst/>
                <a:latin typeface="Times New Roman" panose="02020603050405020304" pitchFamily="18" charset="0"/>
                <a:cs typeface="Times New Roman" panose="02020603050405020304" pitchFamily="18" charset="0"/>
              </a:rPr>
              <a:t> Barnyard supports a variety of output formats for alerts, including text files, databases (such as MySQL and PostgreSQL), and other logging systems. This flexibility enables integration with different tools used for security monitoring and analysis.</a:t>
            </a:r>
          </a:p>
          <a:p>
            <a:pPr algn="l"/>
            <a:endParaRPr lang="en-US" sz="2400" b="0" i="0" dirty="0">
              <a:solidFill>
                <a:srgbClr val="374151"/>
              </a:solidFill>
              <a:effectLst/>
              <a:latin typeface="Times New Roman" panose="02020603050405020304" pitchFamily="18" charset="0"/>
              <a:cs typeface="Times New Roman" panose="02020603050405020304" pitchFamily="18" charset="0"/>
            </a:endParaRPr>
          </a:p>
          <a:p>
            <a:pPr algn="l"/>
            <a:r>
              <a:rPr lang="en-US" sz="2400" b="1" i="0" dirty="0">
                <a:solidFill>
                  <a:srgbClr val="374151"/>
                </a:solidFill>
                <a:effectLst/>
                <a:latin typeface="Times New Roman" panose="02020603050405020304" pitchFamily="18" charset="0"/>
                <a:cs typeface="Times New Roman" panose="02020603050405020304" pitchFamily="18" charset="0"/>
              </a:rPr>
              <a:t>Performance Enhancements:</a:t>
            </a:r>
            <a:r>
              <a:rPr lang="en-US" sz="2400" b="0" i="0" dirty="0">
                <a:solidFill>
                  <a:srgbClr val="374151"/>
                </a:solidFill>
                <a:effectLst/>
                <a:latin typeface="Times New Roman" panose="02020603050405020304" pitchFamily="18" charset="0"/>
                <a:cs typeface="Times New Roman" panose="02020603050405020304" pitchFamily="18" charset="0"/>
              </a:rPr>
              <a:t> By offloading alert processing, Barnyard helps reduce the resource burden on the main Snort process, thus improving the overall efficiency and responsiveness of the IDS.</a:t>
            </a:r>
          </a:p>
          <a:p>
            <a:pPr algn="l">
              <a:buFont typeface="+mj-lt"/>
              <a:buAutoNum type="arabicPeriod"/>
            </a:pPr>
            <a:endParaRPr lang="en-US" sz="2400" dirty="0">
              <a:solidFill>
                <a:srgbClr val="374151"/>
              </a:solidFill>
              <a:latin typeface="Times New Roman" panose="02020603050405020304" pitchFamily="18" charset="0"/>
              <a:cs typeface="Times New Roman" panose="02020603050405020304" pitchFamily="18" charset="0"/>
            </a:endParaRPr>
          </a:p>
          <a:p>
            <a:pPr algn="l">
              <a:buFont typeface="+mj-lt"/>
              <a:buAutoNum type="arabicPeriod"/>
            </a:pPr>
            <a:endParaRPr lang="en-US" sz="2400" b="0" i="0" dirty="0">
              <a:solidFill>
                <a:srgbClr val="374151"/>
              </a:solidFill>
              <a:effectLst/>
              <a:latin typeface="Times New Roman" panose="02020603050405020304" pitchFamily="18" charset="0"/>
              <a:cs typeface="Times New Roman" panose="02020603050405020304" pitchFamily="18" charset="0"/>
            </a:endParaRPr>
          </a:p>
          <a:p>
            <a:pPr algn="l">
              <a:buFont typeface="+mj-lt"/>
              <a:buAutoNum type="arabicPeriod"/>
            </a:pPr>
            <a:endParaRPr lang="en-US" sz="2400" dirty="0">
              <a:solidFill>
                <a:srgbClr val="374151"/>
              </a:solidFill>
              <a:latin typeface="Times New Roman" panose="02020603050405020304" pitchFamily="18" charset="0"/>
              <a:cs typeface="Times New Roman" panose="02020603050405020304" pitchFamily="18" charset="0"/>
            </a:endParaRPr>
          </a:p>
          <a:p>
            <a:pPr algn="l">
              <a:buFont typeface="+mj-lt"/>
              <a:buAutoNum type="arabicPeriod"/>
            </a:pPr>
            <a:endParaRPr lang="en-US" sz="2400" b="0" i="0" dirty="0">
              <a:solidFill>
                <a:srgbClr val="374151"/>
              </a:solidFill>
              <a:effectLst/>
              <a:latin typeface="Times New Roman" panose="02020603050405020304" pitchFamily="18" charset="0"/>
              <a:cs typeface="Times New Roman" panose="02020603050405020304" pitchFamily="18" charset="0"/>
            </a:endParaRPr>
          </a:p>
          <a:p>
            <a:pPr algn="l">
              <a:buFont typeface="+mj-lt"/>
              <a:buAutoNum type="arabicPeriod"/>
            </a:pPr>
            <a:endParaRPr lang="en-US" sz="2400" dirty="0">
              <a:solidFill>
                <a:srgbClr val="374151"/>
              </a:solidFill>
              <a:latin typeface="Times New Roman" panose="02020603050405020304" pitchFamily="18" charset="0"/>
              <a:cs typeface="Times New Roman" panose="02020603050405020304" pitchFamily="18" charset="0"/>
            </a:endParaRPr>
          </a:p>
          <a:p>
            <a:pPr algn="l">
              <a:buFont typeface="+mj-lt"/>
              <a:buAutoNum type="arabicPeriod"/>
            </a:pPr>
            <a:endParaRPr lang="en-US" b="0" i="0" dirty="0">
              <a:solidFill>
                <a:srgbClr val="374151"/>
              </a:solidFill>
              <a:effectLst/>
              <a:latin typeface="Söhne"/>
            </a:endParaRPr>
          </a:p>
          <a:p>
            <a:pPr algn="l">
              <a:buFont typeface="+mj-lt"/>
              <a:buAutoNum type="arabicPeriod"/>
            </a:pPr>
            <a:endParaRPr lang="en-US" dirty="0">
              <a:solidFill>
                <a:srgbClr val="374151"/>
              </a:solidFill>
              <a:latin typeface="Söhne"/>
            </a:endParaRPr>
          </a:p>
          <a:p>
            <a:pPr algn="l">
              <a:buFont typeface="+mj-lt"/>
              <a:buAutoNum type="arabicPeriod"/>
            </a:pPr>
            <a:endParaRPr lang="en-US" b="0" i="0" dirty="0">
              <a:solidFill>
                <a:srgbClr val="374151"/>
              </a:solidFill>
              <a:effectLst/>
              <a:latin typeface="Söhne"/>
            </a:endParaRPr>
          </a:p>
          <a:p>
            <a:pPr algn="l">
              <a:buFont typeface="+mj-lt"/>
              <a:buAutoNum type="arabicPeriod"/>
            </a:pPr>
            <a:endParaRPr lang="en-US" dirty="0">
              <a:solidFill>
                <a:srgbClr val="374151"/>
              </a:solidFill>
              <a:latin typeface="Söhne"/>
            </a:endParaRPr>
          </a:p>
          <a:p>
            <a:pPr algn="l">
              <a:buFont typeface="+mj-lt"/>
              <a:buAutoNum type="arabicPeriod"/>
            </a:pPr>
            <a:endParaRPr lang="en-US" b="0" i="0" dirty="0">
              <a:solidFill>
                <a:srgbClr val="374151"/>
              </a:solidFill>
              <a:effectLst/>
              <a:latin typeface="Söhne"/>
            </a:endParaRPr>
          </a:p>
          <a:p>
            <a:pPr algn="l">
              <a:buFont typeface="+mj-lt"/>
              <a:buAutoNum type="arabicPeriod"/>
            </a:pPr>
            <a:endParaRPr lang="en-US" dirty="0">
              <a:solidFill>
                <a:srgbClr val="374151"/>
              </a:solidFill>
              <a:latin typeface="Söhne"/>
            </a:endParaRPr>
          </a:p>
          <a:p>
            <a:pPr algn="l">
              <a:buFont typeface="+mj-lt"/>
              <a:buAutoNum type="arabicPeriod"/>
            </a:pPr>
            <a:endParaRPr lang="en-US" b="0" i="0" dirty="0">
              <a:solidFill>
                <a:srgbClr val="374151"/>
              </a:solidFill>
              <a:effectLst/>
              <a:latin typeface="Söhne"/>
            </a:endParaRPr>
          </a:p>
          <a:p>
            <a:pPr algn="l">
              <a:buFont typeface="+mj-lt"/>
              <a:buAutoNum type="arabicPeriod"/>
            </a:pPr>
            <a:endParaRPr lang="en-US" dirty="0">
              <a:solidFill>
                <a:srgbClr val="374151"/>
              </a:solidFill>
              <a:latin typeface="Söhne"/>
            </a:endParaRPr>
          </a:p>
          <a:p>
            <a:pPr algn="l"/>
            <a:endParaRPr lang="en-US" b="0" i="0" dirty="0">
              <a:solidFill>
                <a:srgbClr val="374151"/>
              </a:solidFill>
              <a:effectLst/>
              <a:latin typeface="Söhne"/>
            </a:endParaRPr>
          </a:p>
          <a:p>
            <a:endParaRPr lang="en-IN" dirty="0"/>
          </a:p>
        </p:txBody>
      </p:sp>
    </p:spTree>
    <p:extLst>
      <p:ext uri="{BB962C8B-B14F-4D97-AF65-F5344CB8AC3E}">
        <p14:creationId xmlns:p14="http://schemas.microsoft.com/office/powerpoint/2010/main" val="4258866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6F899C-6693-54F5-6F0D-159517D8BB69}"/>
              </a:ext>
            </a:extLst>
          </p:cNvPr>
          <p:cNvPicPr>
            <a:picLocks noChangeAspect="1"/>
          </p:cNvPicPr>
          <p:nvPr/>
        </p:nvPicPr>
        <p:blipFill>
          <a:blip r:embed="rId2"/>
          <a:stretch>
            <a:fillRect/>
          </a:stretch>
        </p:blipFill>
        <p:spPr>
          <a:xfrm>
            <a:off x="284018" y="159760"/>
            <a:ext cx="11623964" cy="6538480"/>
          </a:xfrm>
          <a:prstGeom prst="rect">
            <a:avLst/>
          </a:prstGeom>
        </p:spPr>
      </p:pic>
    </p:spTree>
    <p:extLst>
      <p:ext uri="{BB962C8B-B14F-4D97-AF65-F5344CB8AC3E}">
        <p14:creationId xmlns:p14="http://schemas.microsoft.com/office/powerpoint/2010/main" val="2464313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5267BF-3AE0-34FF-B0BB-8BD6F28E2EE0}"/>
              </a:ext>
            </a:extLst>
          </p:cNvPr>
          <p:cNvPicPr>
            <a:picLocks noChangeAspect="1"/>
          </p:cNvPicPr>
          <p:nvPr/>
        </p:nvPicPr>
        <p:blipFill>
          <a:blip r:embed="rId2"/>
          <a:stretch>
            <a:fillRect/>
          </a:stretch>
        </p:blipFill>
        <p:spPr>
          <a:xfrm>
            <a:off x="507999" y="187036"/>
            <a:ext cx="11526982" cy="6483927"/>
          </a:xfrm>
          <a:prstGeom prst="rect">
            <a:avLst/>
          </a:prstGeom>
        </p:spPr>
      </p:pic>
    </p:spTree>
    <p:extLst>
      <p:ext uri="{BB962C8B-B14F-4D97-AF65-F5344CB8AC3E}">
        <p14:creationId xmlns:p14="http://schemas.microsoft.com/office/powerpoint/2010/main" val="2613846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txBox="1">
            <a:spLocks noGrp="1"/>
          </p:cNvSpPr>
          <p:nvPr>
            <p:ph type="title"/>
          </p:nvPr>
        </p:nvSpPr>
        <p:spPr>
          <a:xfrm>
            <a:off x="838200" y="669925"/>
            <a:ext cx="10515600" cy="132556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3600"/>
              <a:buFont typeface="Times New Roman"/>
              <a:buNone/>
            </a:pPr>
            <a:r>
              <a:rPr lang="en-US" sz="3600" b="1" dirty="0">
                <a:solidFill>
                  <a:schemeClr val="dk1"/>
                </a:solidFill>
                <a:latin typeface="Times New Roman"/>
                <a:ea typeface="Times New Roman"/>
                <a:cs typeface="Times New Roman"/>
                <a:sym typeface="Times New Roman"/>
              </a:rPr>
              <a:t>SMTP MAIL SERVER</a:t>
            </a:r>
            <a:endParaRPr sz="3600" dirty="0"/>
          </a:p>
        </p:txBody>
      </p:sp>
      <p:sp>
        <p:nvSpPr>
          <p:cNvPr id="171" name="Google Shape;171;p5"/>
          <p:cNvSpPr txBox="1">
            <a:spLocks noGrp="1"/>
          </p:cNvSpPr>
          <p:nvPr>
            <p:ph idx="1"/>
          </p:nvPr>
        </p:nvSpPr>
        <p:spPr>
          <a:xfrm>
            <a:off x="1274618" y="1643784"/>
            <a:ext cx="10515600" cy="48490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920"/>
              <a:buNone/>
            </a:pPr>
            <a:r>
              <a:rPr lang="en-US" sz="2400" dirty="0">
                <a:solidFill>
                  <a:schemeClr val="dk1"/>
                </a:solidFill>
                <a:latin typeface="Times New Roman"/>
                <a:ea typeface="Times New Roman"/>
                <a:cs typeface="Times New Roman"/>
                <a:sym typeface="Times New Roman"/>
              </a:rPr>
              <a:t>An SMTP mail server is the backbone of email communication. It's the specialized server responsible for sending and receiving email messages across networks. When you hit "send" on an email, the SMTP server processes your message, ensures it follows email standards, and delivers it to the recipient's server. Similarly, when someone sends you an email, their SMTP server communicates with your server to deliver the message to your inbox. SMTP servers play a vital role in the reliable and efficient transmission of emails, making them a fundamental part of the email infrastructure.</a:t>
            </a:r>
            <a:endParaRPr sz="2400" dirty="0">
              <a:solidFill>
                <a:schemeClr val="dk1"/>
              </a:solidFill>
              <a:latin typeface="Times New Roman"/>
              <a:ea typeface="Times New Roman"/>
              <a:cs typeface="Times New Roman"/>
              <a:sym typeface="Times New Roman"/>
            </a:endParaRPr>
          </a:p>
          <a:p>
            <a:pPr marL="0" lvl="0" indent="0" algn="l" rtl="0">
              <a:spcBef>
                <a:spcPts val="1000"/>
              </a:spcBef>
              <a:spcAft>
                <a:spcPts val="0"/>
              </a:spcAft>
              <a:buSzPts val="1920"/>
              <a:buNone/>
            </a:pPr>
            <a:endParaRPr sz="2400" dirty="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6"/>
          <p:cNvSpPr txBox="1">
            <a:spLocks noGrp="1"/>
          </p:cNvSpPr>
          <p:nvPr>
            <p:ph type="title"/>
          </p:nvPr>
        </p:nvSpPr>
        <p:spPr>
          <a:xfrm>
            <a:off x="413555" y="147484"/>
            <a:ext cx="8860447" cy="589935"/>
          </a:xfrm>
          <a:prstGeom prst="rect">
            <a:avLst/>
          </a:prstGeom>
          <a:solidFill>
            <a:schemeClr val="bg1"/>
          </a:solidFill>
          <a:ln>
            <a:solidFill>
              <a:schemeClr val="bg1"/>
            </a:solid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endParaRPr sz="1600" dirty="0">
              <a:solidFill>
                <a:schemeClr val="tx1"/>
              </a:solidFill>
            </a:endParaRPr>
          </a:p>
        </p:txBody>
      </p:sp>
      <p:pic>
        <p:nvPicPr>
          <p:cNvPr id="3" name="Picture 2">
            <a:extLst>
              <a:ext uri="{FF2B5EF4-FFF2-40B4-BE49-F238E27FC236}">
                <a16:creationId xmlns:a16="http://schemas.microsoft.com/office/drawing/2014/main" id="{70200315-CA35-50D7-CCED-3C75DAA077A8}"/>
              </a:ext>
            </a:extLst>
          </p:cNvPr>
          <p:cNvPicPr>
            <a:picLocks noChangeAspect="1"/>
          </p:cNvPicPr>
          <p:nvPr/>
        </p:nvPicPr>
        <p:blipFill>
          <a:blip r:embed="rId3"/>
          <a:stretch>
            <a:fillRect/>
          </a:stretch>
        </p:blipFill>
        <p:spPr>
          <a:xfrm>
            <a:off x="547026" y="540327"/>
            <a:ext cx="11231419" cy="631767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4" name="Picture 3">
            <a:extLst>
              <a:ext uri="{FF2B5EF4-FFF2-40B4-BE49-F238E27FC236}">
                <a16:creationId xmlns:a16="http://schemas.microsoft.com/office/drawing/2014/main" id="{925C85A4-2F64-4FF0-5F26-BDD00BA89395}"/>
              </a:ext>
            </a:extLst>
          </p:cNvPr>
          <p:cNvPicPr>
            <a:picLocks noChangeAspect="1"/>
          </p:cNvPicPr>
          <p:nvPr/>
        </p:nvPicPr>
        <p:blipFill>
          <a:blip r:embed="rId3"/>
          <a:stretch>
            <a:fillRect/>
          </a:stretch>
        </p:blipFill>
        <p:spPr>
          <a:xfrm>
            <a:off x="537249" y="426893"/>
            <a:ext cx="11117502" cy="62535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838200" y="365125"/>
            <a:ext cx="10515600" cy="71552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endParaRPr dirty="0"/>
          </a:p>
        </p:txBody>
      </p:sp>
      <p:pic>
        <p:nvPicPr>
          <p:cNvPr id="3" name="Picture 2">
            <a:extLst>
              <a:ext uri="{FF2B5EF4-FFF2-40B4-BE49-F238E27FC236}">
                <a16:creationId xmlns:a16="http://schemas.microsoft.com/office/drawing/2014/main" id="{289CEB93-8AE5-2BC9-983B-D5FF8A34F986}"/>
              </a:ext>
            </a:extLst>
          </p:cNvPr>
          <p:cNvPicPr>
            <a:picLocks noChangeAspect="1"/>
          </p:cNvPicPr>
          <p:nvPr/>
        </p:nvPicPr>
        <p:blipFill>
          <a:blip r:embed="rId3"/>
          <a:stretch>
            <a:fillRect/>
          </a:stretch>
        </p:blipFill>
        <p:spPr>
          <a:xfrm>
            <a:off x="324555" y="182562"/>
            <a:ext cx="11542889" cy="64928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
          <p:cNvSpPr txBox="1">
            <a:spLocks noGrp="1"/>
          </p:cNvSpPr>
          <p:nvPr>
            <p:ph type="title"/>
          </p:nvPr>
        </p:nvSpPr>
        <p:spPr>
          <a:xfrm>
            <a:off x="583429" y="365125"/>
            <a:ext cx="10515600" cy="132556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3600"/>
              <a:buFont typeface="Times New Roman"/>
              <a:buNone/>
            </a:pPr>
            <a:r>
              <a:rPr lang="en-US" b="1" dirty="0">
                <a:solidFill>
                  <a:schemeClr val="dk1"/>
                </a:solidFill>
                <a:latin typeface="Times New Roman"/>
                <a:ea typeface="Times New Roman"/>
                <a:cs typeface="Times New Roman"/>
                <a:sym typeface="Times New Roman"/>
              </a:rPr>
              <a:t>INDEX</a:t>
            </a:r>
            <a:endParaRPr dirty="0"/>
          </a:p>
        </p:txBody>
      </p:sp>
      <p:sp>
        <p:nvSpPr>
          <p:cNvPr id="153" name="Google Shape;153;p2"/>
          <p:cNvSpPr txBox="1">
            <a:spLocks noGrp="1"/>
          </p:cNvSpPr>
          <p:nvPr>
            <p:ph idx="1"/>
          </p:nvPr>
        </p:nvSpPr>
        <p:spPr>
          <a:xfrm>
            <a:off x="1092971" y="1690688"/>
            <a:ext cx="8596668" cy="4340578"/>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920"/>
              <a:buChar char="►"/>
            </a:pPr>
            <a:r>
              <a:rPr lang="en-US" sz="2400" b="1" dirty="0">
                <a:solidFill>
                  <a:schemeClr val="dk1"/>
                </a:solidFill>
                <a:latin typeface="Times New Roman"/>
                <a:ea typeface="Times New Roman"/>
                <a:cs typeface="Times New Roman"/>
                <a:sym typeface="Times New Roman"/>
              </a:rPr>
              <a:t>INTRODUCTION</a:t>
            </a:r>
            <a:endParaRPr dirty="0"/>
          </a:p>
          <a:p>
            <a:pPr marL="342900" lvl="0" indent="-342900" algn="l" rtl="0">
              <a:spcBef>
                <a:spcPts val="1000"/>
              </a:spcBef>
              <a:spcAft>
                <a:spcPts val="0"/>
              </a:spcAft>
              <a:buSzPts val="1920"/>
              <a:buChar char="►"/>
            </a:pPr>
            <a:r>
              <a:rPr lang="en-IN" sz="2400" b="1" dirty="0">
                <a:solidFill>
                  <a:schemeClr val="dk1"/>
                </a:solidFill>
                <a:latin typeface="Times New Roman"/>
                <a:ea typeface="Times New Roman"/>
                <a:cs typeface="Times New Roman"/>
                <a:sym typeface="Times New Roman"/>
              </a:rPr>
              <a:t>SNORT</a:t>
            </a:r>
            <a:endParaRPr sz="2400" b="1" dirty="0">
              <a:solidFill>
                <a:schemeClr val="dk1"/>
              </a:solidFill>
              <a:latin typeface="Times New Roman"/>
              <a:ea typeface="Times New Roman"/>
              <a:cs typeface="Times New Roman"/>
              <a:sym typeface="Times New Roman"/>
            </a:endParaRPr>
          </a:p>
          <a:p>
            <a:pPr marL="342900" lvl="0" indent="-342900" algn="l" rtl="0">
              <a:spcBef>
                <a:spcPts val="1000"/>
              </a:spcBef>
              <a:spcAft>
                <a:spcPts val="0"/>
              </a:spcAft>
              <a:buSzPts val="1920"/>
              <a:buChar char="►"/>
            </a:pPr>
            <a:r>
              <a:rPr lang="en-US" sz="2400" b="1" dirty="0">
                <a:solidFill>
                  <a:schemeClr val="dk1"/>
                </a:solidFill>
                <a:latin typeface="Times New Roman"/>
                <a:cs typeface="Times New Roman"/>
                <a:sym typeface="Times New Roman"/>
              </a:rPr>
              <a:t>BARNYARD</a:t>
            </a:r>
            <a:endParaRPr dirty="0"/>
          </a:p>
          <a:p>
            <a:pPr marL="342900" lvl="0" indent="-342900" algn="l" rtl="0">
              <a:spcBef>
                <a:spcPts val="1000"/>
              </a:spcBef>
              <a:spcAft>
                <a:spcPts val="0"/>
              </a:spcAft>
              <a:buSzPts val="1920"/>
              <a:buChar char="►"/>
            </a:pPr>
            <a:r>
              <a:rPr lang="en-US" sz="2400" b="1" dirty="0">
                <a:solidFill>
                  <a:schemeClr val="dk1"/>
                </a:solidFill>
                <a:latin typeface="Times New Roman"/>
                <a:cs typeface="Times New Roman"/>
                <a:sym typeface="Times New Roman"/>
              </a:rPr>
              <a:t>SMTP MAIL SERVER</a:t>
            </a:r>
            <a:endParaRPr dirty="0"/>
          </a:p>
          <a:p>
            <a:pPr marL="342900" lvl="0" indent="-342900" algn="l" rtl="0">
              <a:spcBef>
                <a:spcPts val="1000"/>
              </a:spcBef>
              <a:spcAft>
                <a:spcPts val="0"/>
              </a:spcAft>
              <a:buSzPts val="1920"/>
              <a:buChar char="►"/>
            </a:pPr>
            <a:r>
              <a:rPr lang="en-US" sz="2400" b="1" dirty="0">
                <a:solidFill>
                  <a:schemeClr val="dk1"/>
                </a:solidFill>
                <a:latin typeface="Times New Roman"/>
                <a:ea typeface="Times New Roman"/>
                <a:cs typeface="Times New Roman"/>
                <a:sym typeface="Times New Roman"/>
              </a:rPr>
              <a:t>MAIL ALERT</a:t>
            </a:r>
            <a:endParaRPr dirty="0"/>
          </a:p>
          <a:p>
            <a:pPr marL="0" lvl="0" indent="0" algn="l" rtl="0">
              <a:spcBef>
                <a:spcPts val="1000"/>
              </a:spcBef>
              <a:spcAft>
                <a:spcPts val="0"/>
              </a:spcAft>
              <a:buSzPts val="1920"/>
              <a:buNone/>
            </a:pPr>
            <a:endParaRPr dirty="0"/>
          </a:p>
          <a:p>
            <a:pPr marL="342900" lvl="0" indent="-220980" algn="l" rtl="0">
              <a:spcBef>
                <a:spcPts val="1000"/>
              </a:spcBef>
              <a:spcAft>
                <a:spcPts val="0"/>
              </a:spcAft>
              <a:buSzPts val="1920"/>
              <a:buNone/>
            </a:pPr>
            <a:endParaRPr sz="2400" b="1" dirty="0">
              <a:solidFill>
                <a:schemeClr val="dk1"/>
              </a:solidFill>
              <a:latin typeface="Times New Roman"/>
              <a:ea typeface="Times New Roman"/>
              <a:cs typeface="Times New Roman"/>
              <a:sym typeface="Times New Roman"/>
            </a:endParaRPr>
          </a:p>
          <a:p>
            <a:pPr marL="342900" lvl="0" indent="-220980" algn="l" rtl="0">
              <a:spcBef>
                <a:spcPts val="1000"/>
              </a:spcBef>
              <a:spcAft>
                <a:spcPts val="0"/>
              </a:spcAft>
              <a:buSzPts val="1920"/>
              <a:buNone/>
            </a:pPr>
            <a:endParaRPr sz="2400" b="1" dirty="0">
              <a:solidFill>
                <a:schemeClr val="dk1"/>
              </a:solidFill>
              <a:latin typeface="Times New Roman"/>
              <a:ea typeface="Times New Roman"/>
              <a:cs typeface="Times New Roman"/>
              <a:sym typeface="Times New Roman"/>
            </a:endParaRPr>
          </a:p>
          <a:p>
            <a:pPr marL="0" lvl="0" indent="0" algn="l" rtl="0">
              <a:spcBef>
                <a:spcPts val="1000"/>
              </a:spcBef>
              <a:spcAft>
                <a:spcPts val="0"/>
              </a:spcAft>
              <a:buSzPts val="1920"/>
              <a:buNone/>
            </a:pPr>
            <a:endParaRPr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9"/>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3600"/>
              <a:buFont typeface="Times New Roman"/>
              <a:buNone/>
            </a:pPr>
            <a:endParaRPr b="1" dirty="0">
              <a:solidFill>
                <a:schemeClr val="dk1"/>
              </a:solidFill>
              <a:latin typeface="Times New Roman"/>
              <a:ea typeface="Times New Roman"/>
              <a:cs typeface="Times New Roman"/>
              <a:sym typeface="Times New Roman"/>
            </a:endParaRPr>
          </a:p>
        </p:txBody>
      </p:sp>
      <p:pic>
        <p:nvPicPr>
          <p:cNvPr id="3" name="Content Placeholder 2">
            <a:extLst>
              <a:ext uri="{FF2B5EF4-FFF2-40B4-BE49-F238E27FC236}">
                <a16:creationId xmlns:a16="http://schemas.microsoft.com/office/drawing/2014/main" id="{CC0754C9-4463-F9B7-50DC-F6490361528F}"/>
              </a:ext>
            </a:extLst>
          </p:cNvPr>
          <p:cNvPicPr>
            <a:picLocks noGrp="1" noChangeAspect="1"/>
          </p:cNvPicPr>
          <p:nvPr>
            <p:ph idx="1"/>
          </p:nvPr>
        </p:nvPicPr>
        <p:blipFill>
          <a:blip r:embed="rId3"/>
          <a:stretch>
            <a:fillRect/>
          </a:stretch>
        </p:blipFill>
        <p:spPr>
          <a:xfrm>
            <a:off x="355557" y="200001"/>
            <a:ext cx="11480885" cy="64579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C9BD5-1451-D289-C18E-314A36D9A4D9}"/>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2DAC8F50-B035-1CCC-02F1-0AF0D01AF0E2}"/>
              </a:ext>
            </a:extLst>
          </p:cNvPr>
          <p:cNvPicPr>
            <a:picLocks noGrp="1" noChangeAspect="1"/>
          </p:cNvPicPr>
          <p:nvPr>
            <p:ph idx="1"/>
          </p:nvPr>
        </p:nvPicPr>
        <p:blipFill>
          <a:blip r:embed="rId2"/>
          <a:stretch>
            <a:fillRect/>
          </a:stretch>
        </p:blipFill>
        <p:spPr>
          <a:xfrm>
            <a:off x="623455" y="262118"/>
            <a:ext cx="11260025" cy="6333764"/>
          </a:xfrm>
        </p:spPr>
      </p:pic>
    </p:spTree>
    <p:extLst>
      <p:ext uri="{BB962C8B-B14F-4D97-AF65-F5344CB8AC3E}">
        <p14:creationId xmlns:p14="http://schemas.microsoft.com/office/powerpoint/2010/main" val="1912660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46A3-E795-41B7-591F-C8573684D08B}"/>
              </a:ext>
            </a:extLst>
          </p:cNvPr>
          <p:cNvSpPr>
            <a:spLocks noGrp="1"/>
          </p:cNvSpPr>
          <p:nvPr>
            <p:ph type="title"/>
          </p:nvPr>
        </p:nvSpPr>
        <p:spPr/>
        <p:txBody>
          <a:bodyPr/>
          <a:lstStyle/>
          <a:p>
            <a:endParaRPr lang="en-IN" dirty="0"/>
          </a:p>
        </p:txBody>
      </p:sp>
      <p:pic>
        <p:nvPicPr>
          <p:cNvPr id="6" name="Content Placeholder 5">
            <a:extLst>
              <a:ext uri="{FF2B5EF4-FFF2-40B4-BE49-F238E27FC236}">
                <a16:creationId xmlns:a16="http://schemas.microsoft.com/office/drawing/2014/main" id="{1F8E7627-1A63-D121-D306-53CB305AA3C7}"/>
              </a:ext>
            </a:extLst>
          </p:cNvPr>
          <p:cNvPicPr>
            <a:picLocks noGrp="1" noChangeAspect="1"/>
          </p:cNvPicPr>
          <p:nvPr>
            <p:ph idx="1"/>
          </p:nvPr>
        </p:nvPicPr>
        <p:blipFill>
          <a:blip r:embed="rId2"/>
          <a:stretch>
            <a:fillRect/>
          </a:stretch>
        </p:blipFill>
        <p:spPr>
          <a:xfrm>
            <a:off x="649111" y="383886"/>
            <a:ext cx="10893778" cy="6127750"/>
          </a:xfrm>
        </p:spPr>
      </p:pic>
    </p:spTree>
    <p:extLst>
      <p:ext uri="{BB962C8B-B14F-4D97-AF65-F5344CB8AC3E}">
        <p14:creationId xmlns:p14="http://schemas.microsoft.com/office/powerpoint/2010/main" val="3605398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5"/>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3600"/>
              <a:buFont typeface="Times New Roman"/>
              <a:buNone/>
            </a:pPr>
            <a:r>
              <a:rPr lang="en-US" b="1" dirty="0">
                <a:solidFill>
                  <a:schemeClr val="dk1"/>
                </a:solidFill>
                <a:latin typeface="Times New Roman"/>
                <a:ea typeface="Times New Roman"/>
                <a:cs typeface="Times New Roman"/>
                <a:sym typeface="Times New Roman"/>
              </a:rPr>
              <a:t>CONCLUSION</a:t>
            </a:r>
            <a:endParaRPr dirty="0"/>
          </a:p>
        </p:txBody>
      </p:sp>
      <p:sp>
        <p:nvSpPr>
          <p:cNvPr id="318" name="Google Shape;318;p25"/>
          <p:cNvSpPr txBox="1">
            <a:spLocks noGrp="1"/>
          </p:cNvSpPr>
          <p:nvPr>
            <p:ph idx="1"/>
          </p:nvPr>
        </p:nvSpPr>
        <p:spPr>
          <a:xfrm>
            <a:off x="644236" y="1413164"/>
            <a:ext cx="10903528" cy="4639711"/>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SzPts val="1920"/>
              <a:buNone/>
            </a:pPr>
            <a:r>
              <a:rPr lang="en-US" dirty="0">
                <a:latin typeface="Times New Roman" panose="02020603050405020304" pitchFamily="18" charset="0"/>
                <a:cs typeface="Times New Roman" panose="02020603050405020304" pitchFamily="18" charset="0"/>
              </a:rPr>
              <a:t>To sum up, our project successfully implemented an automated intrusion monitoring system using Snort, coupled with real-time mail alerts. This system demonstrated its capability to swiftly detect potential security breaches, ranging from unauthorized access attempts to malware activity. By integrating Snort's advanced detection techniques with immediate email alerts, we've effectively fortified network security.</a:t>
            </a:r>
          </a:p>
          <a:p>
            <a:pPr marL="0" lvl="0" indent="0" algn="l" rtl="0">
              <a:spcBef>
                <a:spcPts val="0"/>
              </a:spcBef>
              <a:spcAft>
                <a:spcPts val="0"/>
              </a:spcAft>
              <a:buSzPts val="1920"/>
              <a:buNone/>
            </a:pPr>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SzPts val="1920"/>
              <a:buNone/>
            </a:pPr>
            <a:r>
              <a:rPr lang="en-US" dirty="0">
                <a:latin typeface="Times New Roman" panose="02020603050405020304" pitchFamily="18" charset="0"/>
                <a:cs typeface="Times New Roman" panose="02020603050405020304" pitchFamily="18" charset="0"/>
              </a:rPr>
              <a:t>In a world where cyber threats are ever-present, our project stands as a robust line of defense. The integration of Snort's detection prowess with timely notifications empowers administrators to respond promptly, mitigating risks and minimizing potential damages. This project underscores the significance of automated intrusion monitoring in maintaining the integrity of digital environments and upholding cybersecurity standards.</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6"/>
          <p:cNvSpPr txBox="1">
            <a:spLocks noGrp="1"/>
          </p:cNvSpPr>
          <p:nvPr>
            <p:ph type="ctrTitle"/>
          </p:nvPr>
        </p:nvSpPr>
        <p:spPr>
          <a:xfrm>
            <a:off x="993972" y="2494686"/>
            <a:ext cx="7766936" cy="164630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7200"/>
              <a:buFont typeface="Times New Roman"/>
              <a:buNone/>
            </a:pPr>
            <a:r>
              <a:rPr lang="en-US" sz="7200" b="1">
                <a:solidFill>
                  <a:schemeClr val="dk1"/>
                </a:solidFill>
                <a:latin typeface="Times New Roman"/>
                <a:ea typeface="Times New Roman"/>
                <a:cs typeface="Times New Roman"/>
                <a:sym typeface="Times New Roman"/>
              </a:rPr>
              <a:t>THANK YOU !!!</a:t>
            </a:r>
            <a:endParaRPr sz="72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
          <p:cNvSpPr txBox="1">
            <a:spLocks noGrp="1"/>
          </p:cNvSpPr>
          <p:nvPr>
            <p:ph type="title"/>
          </p:nvPr>
        </p:nvSpPr>
        <p:spPr>
          <a:xfrm>
            <a:off x="741218" y="779576"/>
            <a:ext cx="10515600" cy="132556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3600"/>
              <a:buFont typeface="Times New Roman"/>
              <a:buNone/>
            </a:pPr>
            <a:r>
              <a:rPr lang="en-US" b="1" dirty="0">
                <a:solidFill>
                  <a:schemeClr val="dk1"/>
                </a:solidFill>
                <a:latin typeface="Times New Roman"/>
                <a:ea typeface="Times New Roman"/>
                <a:cs typeface="Times New Roman"/>
                <a:sym typeface="Times New Roman"/>
              </a:rPr>
              <a:t>INTRODUCTION</a:t>
            </a:r>
            <a:br>
              <a:rPr lang="en-US" b="1" dirty="0">
                <a:solidFill>
                  <a:schemeClr val="dk1"/>
                </a:solidFill>
                <a:latin typeface="Times New Roman"/>
                <a:ea typeface="Times New Roman"/>
                <a:cs typeface="Times New Roman"/>
                <a:sym typeface="Times New Roman"/>
              </a:rPr>
            </a:br>
            <a:endParaRPr dirty="0">
              <a:solidFill>
                <a:schemeClr val="dk1"/>
              </a:solidFill>
              <a:latin typeface="Times New Roman"/>
              <a:ea typeface="Times New Roman"/>
              <a:cs typeface="Times New Roman"/>
              <a:sym typeface="Times New Roman"/>
            </a:endParaRPr>
          </a:p>
        </p:txBody>
      </p:sp>
      <p:sp>
        <p:nvSpPr>
          <p:cNvPr id="159" name="Google Shape;159;p3"/>
          <p:cNvSpPr txBox="1">
            <a:spLocks noGrp="1"/>
          </p:cNvSpPr>
          <p:nvPr>
            <p:ph idx="1"/>
          </p:nvPr>
        </p:nvSpPr>
        <p:spPr>
          <a:xfrm>
            <a:off x="1295400" y="1690688"/>
            <a:ext cx="9601200" cy="4526281"/>
          </a:xfrm>
          <a:prstGeom prst="rect">
            <a:avLst/>
          </a:prstGeom>
          <a:noFill/>
          <a:ln>
            <a:noFill/>
          </a:ln>
        </p:spPr>
        <p:txBody>
          <a:bodyPr spcFirstLastPara="1" wrap="square" lIns="91425" tIns="45700" rIns="91425" bIns="45700" anchor="t" anchorCtr="0">
            <a:noAutofit/>
          </a:bodyPr>
          <a:lstStyle/>
          <a:p>
            <a:pPr marL="0" lvl="0" indent="0" algn="just" rtl="0">
              <a:spcBef>
                <a:spcPts val="1000"/>
              </a:spcBef>
              <a:spcAft>
                <a:spcPts val="0"/>
              </a:spcAft>
              <a:buSzPts val="1920"/>
              <a:buNone/>
            </a:pPr>
            <a:r>
              <a:rPr lang="en-US" sz="2400" dirty="0">
                <a:solidFill>
                  <a:schemeClr val="dk1"/>
                </a:solidFill>
                <a:latin typeface="Times New Roman"/>
                <a:ea typeface="Times New Roman"/>
                <a:cs typeface="Times New Roman"/>
                <a:sym typeface="Times New Roman"/>
              </a:rPr>
              <a:t>In the rapidly evolving digital landscape, cybersecurity is of paramount importance. Our project focuses on enhancing cybersecurity through the implementation of an automated intrusion monitoring system. Leveraging the capabilities of Snort, a renowned open-source Intrusion Detection System (IDS), we aim to detect and address potential threats in real-time. By integrating mail alerts, our system ensures that security breaches are promptly identified and communicated to administrators, enabling rapid response and mitigation. This project aims to strengthen network security, reduce downtime, and maintain the integrity of digital environments.</a:t>
            </a:r>
            <a:br>
              <a:rPr lang="en-US" sz="2400" dirty="0">
                <a:solidFill>
                  <a:schemeClr val="dk1"/>
                </a:solidFill>
                <a:latin typeface="Times New Roman"/>
                <a:ea typeface="Times New Roman"/>
                <a:cs typeface="Times New Roman"/>
                <a:sym typeface="Times New Roman"/>
              </a:rPr>
            </a:br>
            <a:endParaRPr sz="24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4"/>
          <p:cNvSpPr txBox="1">
            <a:spLocks noGrp="1"/>
          </p:cNvSpPr>
          <p:nvPr>
            <p:ph type="title"/>
          </p:nvPr>
        </p:nvSpPr>
        <p:spPr>
          <a:xfrm>
            <a:off x="838200" y="277091"/>
            <a:ext cx="10515600" cy="1413597"/>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3600"/>
              <a:buFont typeface="Times New Roman"/>
              <a:buNone/>
            </a:pPr>
            <a:r>
              <a:rPr lang="en-US" b="1" dirty="0">
                <a:solidFill>
                  <a:schemeClr val="dk1"/>
                </a:solidFill>
                <a:latin typeface="Times New Roman"/>
                <a:ea typeface="Times New Roman"/>
                <a:cs typeface="Times New Roman"/>
                <a:sym typeface="Times New Roman"/>
              </a:rPr>
              <a:t>SNORT</a:t>
            </a:r>
            <a:endParaRPr b="1" dirty="0">
              <a:solidFill>
                <a:schemeClr val="dk1"/>
              </a:solidFill>
              <a:latin typeface="Times New Roman"/>
              <a:ea typeface="Times New Roman"/>
              <a:cs typeface="Times New Roman"/>
              <a:sym typeface="Times New Roman"/>
            </a:endParaRPr>
          </a:p>
        </p:txBody>
      </p:sp>
      <p:sp>
        <p:nvSpPr>
          <p:cNvPr id="165" name="Google Shape;165;p4"/>
          <p:cNvSpPr txBox="1">
            <a:spLocks noGrp="1"/>
          </p:cNvSpPr>
          <p:nvPr>
            <p:ph idx="1"/>
          </p:nvPr>
        </p:nvSpPr>
        <p:spPr>
          <a:xfrm>
            <a:off x="838200" y="983889"/>
            <a:ext cx="10605386" cy="52231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920"/>
              <a:buNone/>
            </a:pPr>
            <a:r>
              <a:rPr lang="en-US" sz="2400" dirty="0">
                <a:latin typeface="Times New Roman" panose="02020603050405020304" pitchFamily="18" charset="0"/>
                <a:cs typeface="Times New Roman" panose="02020603050405020304" pitchFamily="18" charset="0"/>
              </a:rPr>
              <a:t>Snort is a powerful and widely used open-source Intrusion Detection System (IDS) and Intrusion Prevention System (IPS). Developed by Martin </a:t>
            </a:r>
            <a:r>
              <a:rPr lang="en-US" sz="2400" dirty="0" err="1">
                <a:latin typeface="Times New Roman" panose="02020603050405020304" pitchFamily="18" charset="0"/>
                <a:cs typeface="Times New Roman" panose="02020603050405020304" pitchFamily="18" charset="0"/>
              </a:rPr>
              <a:t>Roesch</a:t>
            </a:r>
            <a:r>
              <a:rPr lang="en-US" sz="2400" dirty="0">
                <a:latin typeface="Times New Roman" panose="02020603050405020304" pitchFamily="18" charset="0"/>
                <a:cs typeface="Times New Roman" panose="02020603050405020304" pitchFamily="18" charset="0"/>
              </a:rPr>
              <a:t>, Snort is designed to monitor network traffic in real-time, analyze it for signs of malicious activities or unauthorized access attempts, and trigger alerts or take preventive actions when suspicious patterns are detected.</a:t>
            </a:r>
          </a:p>
          <a:p>
            <a:pPr marL="0" lvl="0" indent="0" algn="l" rtl="0">
              <a:spcBef>
                <a:spcPts val="0"/>
              </a:spcBef>
              <a:spcAft>
                <a:spcPts val="0"/>
              </a:spcAft>
              <a:buSzPts val="1920"/>
              <a:buNone/>
            </a:pPr>
            <a:endParaRPr lang="en-US" sz="2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SzPts val="1920"/>
              <a:buNone/>
            </a:pPr>
            <a:r>
              <a:rPr lang="en-US" sz="2400" b="1" i="0" dirty="0">
                <a:effectLst/>
                <a:latin typeface="Times New Roman" panose="02020603050405020304" pitchFamily="18" charset="0"/>
                <a:cs typeface="Times New Roman" panose="02020603050405020304" pitchFamily="18" charset="0"/>
              </a:rPr>
              <a:t>Key features of Snort include:</a:t>
            </a:r>
          </a:p>
          <a:p>
            <a:pPr marL="0" lvl="0" indent="0" algn="l" rtl="0">
              <a:spcBef>
                <a:spcPts val="0"/>
              </a:spcBef>
              <a:spcAft>
                <a:spcPts val="0"/>
              </a:spcAft>
              <a:buSzPts val="1920"/>
              <a:buNone/>
            </a:pPr>
            <a:endParaRPr lang="en-US" sz="2400" b="1"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SzPts val="1920"/>
              <a:buNone/>
            </a:pPr>
            <a:r>
              <a:rPr lang="en-US" sz="2400" b="1" i="0" dirty="0">
                <a:latin typeface="Times New Roman" panose="02020603050405020304" pitchFamily="18" charset="0"/>
                <a:cs typeface="Times New Roman" panose="02020603050405020304" pitchFamily="18" charset="0"/>
              </a:rPr>
              <a:t>Packet Analysis:</a:t>
            </a:r>
            <a:r>
              <a:rPr lang="en-US" sz="2400" b="0" i="0" dirty="0">
                <a:solidFill>
                  <a:srgbClr val="374151"/>
                </a:solidFill>
                <a:latin typeface="Times New Roman" panose="02020603050405020304" pitchFamily="18" charset="0"/>
                <a:cs typeface="Times New Roman" panose="02020603050405020304" pitchFamily="18" charset="0"/>
              </a:rPr>
              <a:t> </a:t>
            </a:r>
            <a:r>
              <a:rPr lang="en-US" sz="2400" b="0" i="0" dirty="0">
                <a:latin typeface="Times New Roman" panose="02020603050405020304" pitchFamily="18" charset="0"/>
                <a:cs typeface="Times New Roman" panose="02020603050405020304" pitchFamily="18" charset="0"/>
              </a:rPr>
              <a:t>Snort examines network packets as they traverse the network. It inspects packet headers, payload content, and other relevant data to identify potential threats.</a:t>
            </a:r>
            <a:endParaRPr lang="en-US" sz="2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SzPts val="1920"/>
              <a:buNone/>
            </a:pPr>
            <a:endParaRPr lang="en-IN" sz="2400" i="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0"/>
              </a:spcBef>
              <a:spcAft>
                <a:spcPts val="0"/>
              </a:spcAft>
              <a:buSzPts val="1920"/>
              <a:buNone/>
            </a:pPr>
            <a:r>
              <a:rPr lang="en-US" sz="2400" b="1" i="0" dirty="0">
                <a:effectLst/>
                <a:latin typeface="Times New Roman" panose="02020603050405020304" pitchFamily="18" charset="0"/>
                <a:cs typeface="Times New Roman" panose="02020603050405020304" pitchFamily="18" charset="0"/>
              </a:rPr>
              <a:t>Rule-Based Detection:</a:t>
            </a:r>
            <a:r>
              <a:rPr lang="en-US" sz="2400" b="0" i="0" dirty="0">
                <a:solidFill>
                  <a:srgbClr val="374151"/>
                </a:solidFill>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Snort uses a rule-based approach to detect specific patterns of network traffic that correspond to known attack signatures or behaviors associated with cyber threats. These rules are customizable and cover a wide range of attack types.</a:t>
            </a:r>
            <a:endParaRPr lang="en-IN" sz="2400" i="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0"/>
              </a:spcBef>
              <a:spcAft>
                <a:spcPts val="0"/>
              </a:spcAft>
              <a:buSzPts val="1920"/>
              <a:buNone/>
            </a:pPr>
            <a:endParaRPr sz="2400" i="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1000"/>
              </a:spcBef>
              <a:spcAft>
                <a:spcPts val="0"/>
              </a:spcAft>
              <a:buSzPts val="1920"/>
              <a:buNone/>
            </a:pPr>
            <a:endParaRPr sz="2400" b="1" i="0" dirty="0">
              <a:solidFill>
                <a:srgbClr val="101820"/>
              </a:solidFill>
              <a:latin typeface="Times New Roman" panose="02020603050405020304" pitchFamily="18" charset="0"/>
              <a:ea typeface="Times New Roman"/>
              <a:cs typeface="Times New Roman" panose="02020603050405020304" pitchFamily="18" charset="0"/>
              <a:sym typeface="Times New Roman"/>
            </a:endParaRPr>
          </a:p>
          <a:p>
            <a:pPr marL="342900" lvl="0" indent="-220980" algn="l" rtl="0">
              <a:spcBef>
                <a:spcPts val="1000"/>
              </a:spcBef>
              <a:spcAft>
                <a:spcPts val="0"/>
              </a:spcAft>
              <a:buSzPts val="1920"/>
              <a:buFont typeface="Noto Sans Symbols"/>
              <a:buNone/>
            </a:pPr>
            <a:endParaRPr sz="2400" b="1" i="0" dirty="0">
              <a:solidFill>
                <a:srgbClr val="101820"/>
              </a:solidFill>
              <a:latin typeface="Times New Roman" panose="02020603050405020304" pitchFamily="18" charset="0"/>
              <a:ea typeface="Times New Roman"/>
              <a:cs typeface="Times New Roman" panose="02020603050405020304" pitchFamily="18" charset="0"/>
              <a:sym typeface="Times New Roman"/>
            </a:endParaRPr>
          </a:p>
          <a:p>
            <a:pPr marL="342900" lvl="0" indent="-220980" algn="l" rtl="0">
              <a:spcBef>
                <a:spcPts val="1000"/>
              </a:spcBef>
              <a:spcAft>
                <a:spcPts val="0"/>
              </a:spcAft>
              <a:buSzPts val="1920"/>
              <a:buFont typeface="Noto Sans Symbols"/>
              <a:buNone/>
            </a:pPr>
            <a:endParaRPr sz="2400" b="1" i="0" dirty="0">
              <a:solidFill>
                <a:srgbClr val="101820"/>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1000"/>
              </a:spcBef>
              <a:spcAft>
                <a:spcPts val="0"/>
              </a:spcAft>
              <a:buSzPts val="1920"/>
              <a:buNone/>
            </a:pPr>
            <a:r>
              <a:rPr lang="en-US" sz="2400" b="1" dirty="0">
                <a:solidFill>
                  <a:srgbClr val="101820"/>
                </a:solidFill>
                <a:latin typeface="Times New Roman" panose="02020603050405020304" pitchFamily="18" charset="0"/>
                <a:ea typeface="Times New Roman"/>
                <a:cs typeface="Times New Roman" panose="02020603050405020304" pitchFamily="18" charset="0"/>
                <a:sym typeface="Times New Roman"/>
              </a:rPr>
              <a:t> </a:t>
            </a:r>
            <a:endParaRPr dirty="0">
              <a:latin typeface="Times New Roman" panose="02020603050405020304" pitchFamily="18" charset="0"/>
              <a:cs typeface="Times New Roman" panose="02020603050405020304" pitchFamily="18" charset="0"/>
            </a:endParaRPr>
          </a:p>
          <a:p>
            <a:pPr marL="0" lvl="0" indent="0" algn="l" rtl="0">
              <a:spcBef>
                <a:spcPts val="1000"/>
              </a:spcBef>
              <a:spcAft>
                <a:spcPts val="0"/>
              </a:spcAft>
              <a:buSzPts val="1920"/>
              <a:buNone/>
            </a:pPr>
            <a:endParaRPr sz="2400" b="1" i="0" dirty="0">
              <a:solidFill>
                <a:srgbClr val="101820"/>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1000"/>
              </a:spcBef>
              <a:spcAft>
                <a:spcPts val="0"/>
              </a:spcAft>
              <a:buSzPts val="1920"/>
              <a:buNone/>
            </a:pPr>
            <a:endParaRPr sz="2400" b="1" i="0" dirty="0">
              <a:solidFill>
                <a:srgbClr val="101820"/>
              </a:solidFill>
              <a:latin typeface="Times New Roman" panose="02020603050405020304" pitchFamily="18" charset="0"/>
              <a:ea typeface="Times New Roman"/>
              <a:cs typeface="Times New Roman" panose="02020603050405020304" pitchFamily="18" charset="0"/>
              <a:sym typeface="Times New Roman"/>
            </a:endParaRPr>
          </a:p>
          <a:p>
            <a:pPr marL="342900" lvl="0" indent="-220980" algn="l" rtl="0">
              <a:spcBef>
                <a:spcPts val="1000"/>
              </a:spcBef>
              <a:spcAft>
                <a:spcPts val="0"/>
              </a:spcAft>
              <a:buSzPts val="1920"/>
              <a:buFont typeface="Noto Sans Symbols"/>
              <a:buNone/>
            </a:pPr>
            <a:endParaRPr sz="2400" b="1" i="0" dirty="0">
              <a:solidFill>
                <a:srgbClr val="101820"/>
              </a:solidFill>
              <a:latin typeface="Times New Roman" panose="02020603050405020304" pitchFamily="18" charset="0"/>
              <a:ea typeface="Times New Roman"/>
              <a:cs typeface="Times New Roman" panose="02020603050405020304" pitchFamily="18" charset="0"/>
              <a:sym typeface="Times New Roman"/>
            </a:endParaRPr>
          </a:p>
          <a:p>
            <a:pPr marL="342900" lvl="0" indent="-220980" algn="l" rtl="0">
              <a:spcBef>
                <a:spcPts val="1000"/>
              </a:spcBef>
              <a:spcAft>
                <a:spcPts val="0"/>
              </a:spcAft>
              <a:buSzPts val="1920"/>
              <a:buNone/>
            </a:pPr>
            <a:endParaRPr sz="2400" dirty="0">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6D641-4F91-83C6-A51B-C792A7579B14}"/>
              </a:ext>
            </a:extLst>
          </p:cNvPr>
          <p:cNvSpPr txBox="1"/>
          <p:nvPr/>
        </p:nvSpPr>
        <p:spPr>
          <a:xfrm>
            <a:off x="360218" y="387927"/>
            <a:ext cx="10931237" cy="6832640"/>
          </a:xfrm>
          <a:prstGeom prst="rect">
            <a:avLst/>
          </a:prstGeom>
          <a:noFill/>
        </p:spPr>
        <p:txBody>
          <a:bodyPr wrap="square" rtlCol="0">
            <a:spAutoFit/>
          </a:bodyPr>
          <a:lstStyle/>
          <a:p>
            <a:r>
              <a:rPr lang="en-US" sz="2400" b="1" i="0" dirty="0">
                <a:effectLst/>
                <a:latin typeface="Söhne"/>
              </a:rPr>
              <a:t>Real-Time Alerting:</a:t>
            </a:r>
            <a:r>
              <a:rPr lang="en-US" sz="2400" b="0" i="0" dirty="0">
                <a:solidFill>
                  <a:srgbClr val="374151"/>
                </a:solidFill>
                <a:effectLst/>
                <a:latin typeface="Söhne"/>
              </a:rPr>
              <a:t> </a:t>
            </a:r>
            <a:r>
              <a:rPr lang="en-US" sz="2400" b="0" i="0" dirty="0">
                <a:effectLst/>
                <a:latin typeface="Söhne"/>
              </a:rPr>
              <a:t>When Snort detects a match between the observed network traffic and a predefined rule, it generates alerts. These alerts provide information about the nature of the potential intrusion, the source and destination IP addresses, and other relevant details</a:t>
            </a:r>
            <a:r>
              <a:rPr lang="en-US" b="0" i="0" dirty="0">
                <a:effectLst/>
                <a:latin typeface="Söhne"/>
              </a:rPr>
              <a:t>.</a:t>
            </a:r>
          </a:p>
          <a:p>
            <a:endParaRPr lang="en-US" dirty="0">
              <a:latin typeface="Söhne"/>
            </a:endParaRPr>
          </a:p>
          <a:p>
            <a:r>
              <a:rPr lang="en-US" sz="2400" b="1" i="0" dirty="0">
                <a:effectLst/>
                <a:latin typeface="Söhne"/>
              </a:rPr>
              <a:t>Logging and Logging Output:</a:t>
            </a:r>
            <a:r>
              <a:rPr lang="en-US" sz="2400" b="0" i="0" dirty="0">
                <a:effectLst/>
                <a:latin typeface="Söhne"/>
              </a:rPr>
              <a:t> Snort can log detected events to various output formats, making it possible to analyze and review the history of network activities. It supports logging to files, databases, and more.</a:t>
            </a:r>
          </a:p>
          <a:p>
            <a:endParaRPr lang="en-US" sz="2400" dirty="0">
              <a:latin typeface="Söhne"/>
            </a:endParaRPr>
          </a:p>
          <a:p>
            <a:r>
              <a:rPr lang="en-US" sz="2400" b="1" i="0" dirty="0">
                <a:effectLst/>
                <a:latin typeface="Söhne"/>
              </a:rPr>
              <a:t>Flexible Configuration:</a:t>
            </a:r>
            <a:r>
              <a:rPr lang="en-US" sz="2400" b="0" i="0" dirty="0">
                <a:solidFill>
                  <a:srgbClr val="374151"/>
                </a:solidFill>
                <a:effectLst/>
                <a:latin typeface="Söhne"/>
              </a:rPr>
              <a:t> </a:t>
            </a:r>
            <a:r>
              <a:rPr lang="en-US" sz="2400" b="0" i="0" dirty="0">
                <a:effectLst/>
                <a:latin typeface="Söhne"/>
              </a:rPr>
              <a:t>Administrators can configure Snort to focus on specific types of threats, adjust sensitivity levels, and customize rule sets according to their network's security requirements.</a:t>
            </a:r>
          </a:p>
          <a:p>
            <a:endParaRPr lang="en-US" sz="2400" dirty="0">
              <a:solidFill>
                <a:srgbClr val="374151"/>
              </a:solidFill>
              <a:latin typeface="Söhne"/>
            </a:endParaRPr>
          </a:p>
          <a:p>
            <a:r>
              <a:rPr lang="en-US" sz="2400" b="1" i="0" dirty="0">
                <a:effectLst/>
                <a:latin typeface="Söhne"/>
              </a:rPr>
              <a:t>Community and Rule Updates:</a:t>
            </a:r>
            <a:r>
              <a:rPr lang="en-US" sz="2400" b="0" i="0" dirty="0">
                <a:solidFill>
                  <a:srgbClr val="374151"/>
                </a:solidFill>
                <a:effectLst/>
                <a:latin typeface="Söhne"/>
              </a:rPr>
              <a:t> </a:t>
            </a:r>
            <a:r>
              <a:rPr lang="en-US" sz="2400" b="0" i="0" dirty="0">
                <a:effectLst/>
                <a:latin typeface="Söhne"/>
              </a:rPr>
              <a:t>Snort benefits from a strong community of users and developers who contribute to rule development and share knowledge about emerging threats. Regular updates ensure that the system stays up-to-date with the latest attack vectors.</a:t>
            </a:r>
          </a:p>
          <a:p>
            <a:endParaRPr lang="en-US" dirty="0">
              <a:solidFill>
                <a:srgbClr val="374151"/>
              </a:solidFill>
              <a:latin typeface="Söhne"/>
            </a:endParaRPr>
          </a:p>
          <a:p>
            <a:endParaRPr lang="en-IN" dirty="0"/>
          </a:p>
        </p:txBody>
      </p:sp>
    </p:spTree>
    <p:extLst>
      <p:ext uri="{BB962C8B-B14F-4D97-AF65-F5344CB8AC3E}">
        <p14:creationId xmlns:p14="http://schemas.microsoft.com/office/powerpoint/2010/main" val="1256012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D88A55-AF84-5EB1-EAF3-9F86F91DF295}"/>
              </a:ext>
            </a:extLst>
          </p:cNvPr>
          <p:cNvPicPr>
            <a:picLocks noChangeAspect="1"/>
          </p:cNvPicPr>
          <p:nvPr/>
        </p:nvPicPr>
        <p:blipFill>
          <a:blip r:embed="rId2"/>
          <a:stretch>
            <a:fillRect/>
          </a:stretch>
        </p:blipFill>
        <p:spPr>
          <a:xfrm>
            <a:off x="591127" y="428624"/>
            <a:ext cx="10838874" cy="6096867"/>
          </a:xfrm>
          <a:prstGeom prst="rect">
            <a:avLst/>
          </a:prstGeom>
        </p:spPr>
      </p:pic>
    </p:spTree>
    <p:extLst>
      <p:ext uri="{BB962C8B-B14F-4D97-AF65-F5344CB8AC3E}">
        <p14:creationId xmlns:p14="http://schemas.microsoft.com/office/powerpoint/2010/main" val="1953500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1EA5E2-8077-65C8-1C5E-CF504F4A7AA0}"/>
              </a:ext>
            </a:extLst>
          </p:cNvPr>
          <p:cNvPicPr>
            <a:picLocks noChangeAspect="1"/>
          </p:cNvPicPr>
          <p:nvPr/>
        </p:nvPicPr>
        <p:blipFill>
          <a:blip r:embed="rId2"/>
          <a:stretch>
            <a:fillRect/>
          </a:stretch>
        </p:blipFill>
        <p:spPr>
          <a:xfrm>
            <a:off x="401782" y="226002"/>
            <a:ext cx="11388436" cy="6405996"/>
          </a:xfrm>
          <a:prstGeom prst="rect">
            <a:avLst/>
          </a:prstGeom>
        </p:spPr>
      </p:pic>
    </p:spTree>
    <p:extLst>
      <p:ext uri="{BB962C8B-B14F-4D97-AF65-F5344CB8AC3E}">
        <p14:creationId xmlns:p14="http://schemas.microsoft.com/office/powerpoint/2010/main" val="462426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B1A521-54D5-C473-969F-01FC59F5D885}"/>
              </a:ext>
            </a:extLst>
          </p:cNvPr>
          <p:cNvPicPr>
            <a:picLocks noChangeAspect="1"/>
          </p:cNvPicPr>
          <p:nvPr/>
        </p:nvPicPr>
        <p:blipFill>
          <a:blip r:embed="rId2"/>
          <a:stretch>
            <a:fillRect/>
          </a:stretch>
        </p:blipFill>
        <p:spPr>
          <a:xfrm>
            <a:off x="498763" y="280554"/>
            <a:ext cx="11194473" cy="6296891"/>
          </a:xfrm>
          <a:prstGeom prst="rect">
            <a:avLst/>
          </a:prstGeom>
        </p:spPr>
      </p:pic>
    </p:spTree>
    <p:extLst>
      <p:ext uri="{BB962C8B-B14F-4D97-AF65-F5344CB8AC3E}">
        <p14:creationId xmlns:p14="http://schemas.microsoft.com/office/powerpoint/2010/main" val="2103523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6C89C-ACDA-AF34-801C-859092E9A6DF}"/>
              </a:ext>
            </a:extLst>
          </p:cNvPr>
          <p:cNvPicPr>
            <a:picLocks noChangeAspect="1"/>
          </p:cNvPicPr>
          <p:nvPr/>
        </p:nvPicPr>
        <p:blipFill>
          <a:blip r:embed="rId2"/>
          <a:stretch>
            <a:fillRect/>
          </a:stretch>
        </p:blipFill>
        <p:spPr>
          <a:xfrm>
            <a:off x="457200" y="175130"/>
            <a:ext cx="11569316" cy="6507740"/>
          </a:xfrm>
          <a:prstGeom prst="rect">
            <a:avLst/>
          </a:prstGeom>
        </p:spPr>
      </p:pic>
    </p:spTree>
    <p:extLst>
      <p:ext uri="{BB962C8B-B14F-4D97-AF65-F5344CB8AC3E}">
        <p14:creationId xmlns:p14="http://schemas.microsoft.com/office/powerpoint/2010/main" val="14352242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239</TotalTime>
  <Words>960</Words>
  <Application>Microsoft Office PowerPoint</Application>
  <PresentationFormat>Widescreen</PresentationFormat>
  <Paragraphs>86</Paragraphs>
  <Slides>24</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Noto Sans Symbols</vt:lpstr>
      <vt:lpstr>Söhne</vt:lpstr>
      <vt:lpstr>Times New Roman</vt:lpstr>
      <vt:lpstr>Trebuchet MS</vt:lpstr>
      <vt:lpstr>Office Theme</vt:lpstr>
      <vt:lpstr>PowerPoint Presentation</vt:lpstr>
      <vt:lpstr>INDEX</vt:lpstr>
      <vt:lpstr>INTRODUCTION </vt:lpstr>
      <vt:lpstr>SNORT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SMTP MAIL SERVER</vt:lpstr>
      <vt:lpstr>PowerPoint Presentation</vt:lpstr>
      <vt:lpstr>PowerPoint Presentation</vt:lpstr>
      <vt:lpstr>PowerPoint Presentation</vt:lpstr>
      <vt:lpstr>PowerPoint Presentation</vt:lpstr>
      <vt:lpstr>PowerPoint Presentation</vt:lpstr>
      <vt:lpstr>PowerPoint Presentation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anike</dc:creator>
  <cp:lastModifiedBy>HP</cp:lastModifiedBy>
  <cp:revision>10</cp:revision>
  <dcterms:created xsi:type="dcterms:W3CDTF">2022-04-08T18:14:05Z</dcterms:created>
  <dcterms:modified xsi:type="dcterms:W3CDTF">2023-08-29T20:46:59Z</dcterms:modified>
</cp:coreProperties>
</file>